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1" r:id="rId5"/>
    <p:sldId id="277" r:id="rId6"/>
    <p:sldId id="263" r:id="rId7"/>
    <p:sldId id="259" r:id="rId8"/>
    <p:sldId id="264" r:id="rId9"/>
    <p:sldId id="262" r:id="rId10"/>
    <p:sldId id="265" r:id="rId11"/>
    <p:sldId id="266" r:id="rId12"/>
    <p:sldId id="267" r:id="rId13"/>
    <p:sldId id="268" r:id="rId14"/>
    <p:sldId id="269" r:id="rId15"/>
    <p:sldId id="270" r:id="rId16"/>
    <p:sldId id="271" r:id="rId17"/>
    <p:sldId id="272" r:id="rId18"/>
    <p:sldId id="274" r:id="rId19"/>
    <p:sldId id="273" r:id="rId20"/>
    <p:sldId id="275" r:id="rId21"/>
    <p:sldId id="290" r:id="rId22"/>
    <p:sldId id="276" r:id="rId23"/>
    <p:sldId id="278" r:id="rId24"/>
    <p:sldId id="279" r:id="rId25"/>
    <p:sldId id="280" r:id="rId26"/>
    <p:sldId id="281" r:id="rId27"/>
    <p:sldId id="291" r:id="rId28"/>
    <p:sldId id="282" r:id="rId29"/>
    <p:sldId id="283" r:id="rId30"/>
    <p:sldId id="284" r:id="rId31"/>
    <p:sldId id="285" r:id="rId32"/>
    <p:sldId id="292" r:id="rId33"/>
    <p:sldId id="287" r:id="rId34"/>
    <p:sldId id="288"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04"/>
    <p:restoredTop sz="94694"/>
  </p:normalViewPr>
  <p:slideViewPr>
    <p:cSldViewPr snapToGrid="0" snapToObjects="1">
      <p:cViewPr>
        <p:scale>
          <a:sx n="133" d="100"/>
          <a:sy n="133" d="100"/>
        </p:scale>
        <p:origin x="1032"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tif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7/25/19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7/25/19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7/25/19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7/25/19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7/25/19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7/25/19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7/25/19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7/25/19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7/25/19</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7/25/19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7/25/19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7/25/19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7/25/19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7/25/19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7/25/19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7/25/19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7/25/19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7/25/19</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EF2F3-0C90-8645-A4C2-70AD343ED316}"/>
              </a:ext>
            </a:extLst>
          </p:cNvPr>
          <p:cNvSpPr>
            <a:spLocks noGrp="1"/>
          </p:cNvSpPr>
          <p:nvPr>
            <p:ph type="ctrTitle"/>
          </p:nvPr>
        </p:nvSpPr>
        <p:spPr/>
        <p:txBody>
          <a:bodyPr/>
          <a:lstStyle/>
          <a:p>
            <a:r>
              <a:rPr lang="en-US" dirty="0"/>
              <a:t>Wine Price &amp; Rating Prediction</a:t>
            </a:r>
          </a:p>
        </p:txBody>
      </p:sp>
      <p:sp>
        <p:nvSpPr>
          <p:cNvPr id="3" name="Subtitle 2">
            <a:extLst>
              <a:ext uri="{FF2B5EF4-FFF2-40B4-BE49-F238E27FC236}">
                <a16:creationId xmlns:a16="http://schemas.microsoft.com/office/drawing/2014/main" id="{75404886-5509-5A4E-811C-6E392A56EF8C}"/>
              </a:ext>
            </a:extLst>
          </p:cNvPr>
          <p:cNvSpPr>
            <a:spLocks noGrp="1"/>
          </p:cNvSpPr>
          <p:nvPr>
            <p:ph type="subTitle" idx="1"/>
          </p:nvPr>
        </p:nvSpPr>
        <p:spPr/>
        <p:txBody>
          <a:bodyPr/>
          <a:lstStyle/>
          <a:p>
            <a:r>
              <a:rPr lang="en-US" dirty="0" err="1"/>
              <a:t>Thinkful</a:t>
            </a:r>
            <a:r>
              <a:rPr lang="en-US" dirty="0"/>
              <a:t> Supervised Learning Capstone</a:t>
            </a:r>
          </a:p>
        </p:txBody>
      </p:sp>
    </p:spTree>
    <p:extLst>
      <p:ext uri="{BB962C8B-B14F-4D97-AF65-F5344CB8AC3E}">
        <p14:creationId xmlns:p14="http://schemas.microsoft.com/office/powerpoint/2010/main" val="40171210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29" name="Picture 28">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1" name="Rectangle 30">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240156-0E15-504E-9848-AD99B57187E8}"/>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Target variable relationship</a:t>
            </a:r>
          </a:p>
        </p:txBody>
      </p:sp>
      <p:pic>
        <p:nvPicPr>
          <p:cNvPr id="35" name="Picture 34">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6E55E351-F232-294C-B71E-44BB064FBB2B}"/>
              </a:ext>
            </a:extLst>
          </p:cNvPr>
          <p:cNvSpPr>
            <a:spLocks noGrp="1"/>
          </p:cNvSpPr>
          <p:nvPr>
            <p:ph idx="1"/>
          </p:nvPr>
        </p:nvSpPr>
        <p:spPr>
          <a:xfrm>
            <a:off x="680321" y="2336873"/>
            <a:ext cx="3656289" cy="3599316"/>
          </a:xfrm>
        </p:spPr>
        <p:txBody>
          <a:bodyPr>
            <a:normAutofit/>
          </a:bodyPr>
          <a:lstStyle/>
          <a:p>
            <a:r>
              <a:rPr lang="en-US" dirty="0">
                <a:solidFill>
                  <a:schemeClr val="bg1"/>
                </a:solidFill>
              </a:rPr>
              <a:t>Wine prices and points don’t seem to exhibit a strong correlation, although there is a slight trend for higher rated wines to be more expensive</a:t>
            </a:r>
            <a:endParaRPr lang="en-US" sz="1400" dirty="0">
              <a:solidFill>
                <a:schemeClr val="bg1"/>
              </a:solidFill>
            </a:endParaRPr>
          </a:p>
        </p:txBody>
      </p:sp>
      <p:sp useBgFill="1">
        <p:nvSpPr>
          <p:cNvPr id="37" name="Rectangle 36">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7D616E6-689B-9843-80C1-502DA2BB6EC7}"/>
              </a:ext>
            </a:extLst>
          </p:cNvPr>
          <p:cNvPicPr>
            <a:picLocks noChangeAspect="1"/>
          </p:cNvPicPr>
          <p:nvPr/>
        </p:nvPicPr>
        <p:blipFill>
          <a:blip r:embed="rId4"/>
          <a:stretch>
            <a:fillRect/>
          </a:stretch>
        </p:blipFill>
        <p:spPr>
          <a:xfrm>
            <a:off x="5949717" y="955591"/>
            <a:ext cx="4916004" cy="4940024"/>
          </a:xfrm>
          <a:prstGeom prst="rect">
            <a:avLst/>
          </a:prstGeom>
          <a:ln>
            <a:noFill/>
          </a:ln>
          <a:effectLst/>
        </p:spPr>
      </p:pic>
    </p:spTree>
    <p:extLst>
      <p:ext uri="{BB962C8B-B14F-4D97-AF65-F5344CB8AC3E}">
        <p14:creationId xmlns:p14="http://schemas.microsoft.com/office/powerpoint/2010/main" val="488646021"/>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3" name="Rectangle 12">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B41D260-5D71-6143-9440-8C93E7D9F8E2}"/>
              </a:ext>
            </a:extLst>
          </p:cNvPr>
          <p:cNvSpPr>
            <a:spLocks noGrp="1"/>
          </p:cNvSpPr>
          <p:nvPr>
            <p:ph type="title"/>
          </p:nvPr>
        </p:nvSpPr>
        <p:spPr>
          <a:xfrm>
            <a:off x="680321" y="753228"/>
            <a:ext cx="4136123" cy="1080938"/>
          </a:xfrm>
        </p:spPr>
        <p:txBody>
          <a:bodyPr>
            <a:normAutofit/>
          </a:bodyPr>
          <a:lstStyle/>
          <a:p>
            <a:r>
              <a:rPr lang="en-US" sz="2400" dirty="0"/>
              <a:t>Target variable relationship</a:t>
            </a:r>
          </a:p>
        </p:txBody>
      </p:sp>
      <p:pic>
        <p:nvPicPr>
          <p:cNvPr id="17" name="Picture 16">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CCB5C928-FB31-684E-A929-497588233247}"/>
              </a:ext>
            </a:extLst>
          </p:cNvPr>
          <p:cNvSpPr>
            <a:spLocks noGrp="1"/>
          </p:cNvSpPr>
          <p:nvPr>
            <p:ph idx="1"/>
          </p:nvPr>
        </p:nvSpPr>
        <p:spPr>
          <a:xfrm>
            <a:off x="680321" y="2336873"/>
            <a:ext cx="3656289" cy="3599316"/>
          </a:xfrm>
        </p:spPr>
        <p:txBody>
          <a:bodyPr>
            <a:normAutofit/>
          </a:bodyPr>
          <a:lstStyle/>
          <a:p>
            <a:r>
              <a:rPr lang="en-US" sz="1400" dirty="0"/>
              <a:t>Average prices for wines are relatively similar for wines below a rating of 90</a:t>
            </a:r>
          </a:p>
          <a:p>
            <a:r>
              <a:rPr lang="en-US" sz="1400" dirty="0"/>
              <a:t>Above 90 point wines, there is an increasingly large difference for each additional point rating</a:t>
            </a:r>
          </a:p>
        </p:txBody>
      </p:sp>
      <p:pic>
        <p:nvPicPr>
          <p:cNvPr id="4" name="Picture 3">
            <a:extLst>
              <a:ext uri="{FF2B5EF4-FFF2-40B4-BE49-F238E27FC236}">
                <a16:creationId xmlns:a16="http://schemas.microsoft.com/office/drawing/2014/main" id="{73DBB87F-C2A6-0941-B3EA-9C47A0B4723C}"/>
              </a:ext>
            </a:extLst>
          </p:cNvPr>
          <p:cNvPicPr>
            <a:picLocks noChangeAspect="1"/>
          </p:cNvPicPr>
          <p:nvPr/>
        </p:nvPicPr>
        <p:blipFill>
          <a:blip r:embed="rId4"/>
          <a:stretch>
            <a:fillRect/>
          </a:stretch>
        </p:blipFill>
        <p:spPr>
          <a:xfrm>
            <a:off x="5276090" y="1712730"/>
            <a:ext cx="6269479" cy="3432539"/>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5696656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B93BE0E-B593-F545-9DBA-EFEC5E6F0BB8}"/>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Variable exploration: Country</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6C245029-1A8D-FA46-9F75-6E0A916374CB}"/>
              </a:ext>
            </a:extLst>
          </p:cNvPr>
          <p:cNvSpPr>
            <a:spLocks noGrp="1"/>
          </p:cNvSpPr>
          <p:nvPr>
            <p:ph idx="1"/>
          </p:nvPr>
        </p:nvSpPr>
        <p:spPr>
          <a:xfrm>
            <a:off x="680321" y="2336873"/>
            <a:ext cx="3656289" cy="3599316"/>
          </a:xfrm>
        </p:spPr>
        <p:txBody>
          <a:bodyPr>
            <a:normAutofit/>
          </a:bodyPr>
          <a:lstStyle/>
          <a:p>
            <a:r>
              <a:rPr lang="en-US" sz="1400" dirty="0">
                <a:solidFill>
                  <a:srgbClr val="FFFFFF"/>
                </a:solidFill>
              </a:rPr>
              <a:t>41 countries represented</a:t>
            </a:r>
          </a:p>
          <a:p>
            <a:r>
              <a:rPr lang="en-US" sz="1400" dirty="0">
                <a:solidFill>
                  <a:srgbClr val="FFFFFF"/>
                </a:solidFill>
              </a:rPr>
              <a:t>Dataset is predominantly US wines</a:t>
            </a:r>
          </a:p>
          <a:p>
            <a:pPr lvl="1"/>
            <a:r>
              <a:rPr lang="en-US" sz="1000" dirty="0">
                <a:solidFill>
                  <a:srgbClr val="FFFFFF"/>
                </a:solidFill>
              </a:rPr>
              <a:t>45% of dataset </a:t>
            </a:r>
          </a:p>
          <a:p>
            <a:r>
              <a:rPr lang="en-US" sz="1400" dirty="0">
                <a:solidFill>
                  <a:srgbClr val="FFFFFF"/>
                </a:solidFill>
              </a:rPr>
              <a:t>Italy, France, Spain, Argentina, Chile are next most popular wines in dataset</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logo&#10;&#10;Description automatically generated">
            <a:extLst>
              <a:ext uri="{FF2B5EF4-FFF2-40B4-BE49-F238E27FC236}">
                <a16:creationId xmlns:a16="http://schemas.microsoft.com/office/drawing/2014/main" id="{8123DA3A-93D8-9048-808B-47B3CA37D3FE}"/>
              </a:ext>
            </a:extLst>
          </p:cNvPr>
          <p:cNvPicPr>
            <a:picLocks noChangeAspect="1"/>
          </p:cNvPicPr>
          <p:nvPr/>
        </p:nvPicPr>
        <p:blipFill>
          <a:blip r:embed="rId4"/>
          <a:stretch>
            <a:fillRect/>
          </a:stretch>
        </p:blipFill>
        <p:spPr>
          <a:xfrm>
            <a:off x="5593085" y="2116798"/>
            <a:ext cx="5629268" cy="2617609"/>
          </a:xfrm>
          <a:prstGeom prst="rect">
            <a:avLst/>
          </a:prstGeom>
          <a:ln>
            <a:noFill/>
          </a:ln>
          <a:effectLst/>
        </p:spPr>
      </p:pic>
    </p:spTree>
    <p:extLst>
      <p:ext uri="{BB962C8B-B14F-4D97-AF65-F5344CB8AC3E}">
        <p14:creationId xmlns:p14="http://schemas.microsoft.com/office/powerpoint/2010/main" val="1311153828"/>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6843F35-D07F-524E-A88E-BC9BF3AC5A45}"/>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Who makes the best wine?</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800B0B88-894F-9546-A04D-0C153F7A1D13}"/>
              </a:ext>
            </a:extLst>
          </p:cNvPr>
          <p:cNvSpPr>
            <a:spLocks noGrp="1"/>
          </p:cNvSpPr>
          <p:nvPr>
            <p:ph idx="1"/>
          </p:nvPr>
        </p:nvSpPr>
        <p:spPr>
          <a:xfrm>
            <a:off x="680321" y="2336873"/>
            <a:ext cx="3656289" cy="3599316"/>
          </a:xfrm>
        </p:spPr>
        <p:txBody>
          <a:bodyPr>
            <a:normAutofit/>
          </a:bodyPr>
          <a:lstStyle/>
          <a:p>
            <a:pPr marL="342900" indent="-342900">
              <a:buFont typeface="+mj-lt"/>
              <a:buAutoNum type="arabicPeriod"/>
            </a:pPr>
            <a:r>
              <a:rPr lang="en-US" sz="1400" dirty="0">
                <a:solidFill>
                  <a:schemeClr val="bg1"/>
                </a:solidFill>
              </a:rPr>
              <a:t>Austria 88.973667 </a:t>
            </a:r>
          </a:p>
          <a:p>
            <a:pPr marL="342900" indent="-342900">
              <a:buFont typeface="+mj-lt"/>
              <a:buAutoNum type="arabicPeriod"/>
            </a:pPr>
            <a:r>
              <a:rPr lang="en-US" sz="1400" dirty="0">
                <a:solidFill>
                  <a:schemeClr val="bg1"/>
                </a:solidFill>
              </a:rPr>
              <a:t>France 88.536421 </a:t>
            </a:r>
          </a:p>
          <a:p>
            <a:pPr marL="342900" indent="-342900">
              <a:buFont typeface="+mj-lt"/>
              <a:buAutoNum type="arabicPeriod"/>
            </a:pPr>
            <a:r>
              <a:rPr lang="en-US" sz="1400" dirty="0">
                <a:solidFill>
                  <a:schemeClr val="bg1"/>
                </a:solidFill>
              </a:rPr>
              <a:t>Italy 88.392954 </a:t>
            </a:r>
          </a:p>
          <a:p>
            <a:pPr marL="342900" indent="-342900">
              <a:buFont typeface="+mj-lt"/>
              <a:buAutoNum type="arabicPeriod"/>
            </a:pPr>
            <a:r>
              <a:rPr lang="en-US" sz="1400" dirty="0">
                <a:solidFill>
                  <a:schemeClr val="bg1"/>
                </a:solidFill>
              </a:rPr>
              <a:t>Germany 88.247333 </a:t>
            </a:r>
          </a:p>
          <a:p>
            <a:pPr marL="342900" indent="-342900">
              <a:buFont typeface="+mj-lt"/>
              <a:buAutoNum type="arabicPeriod"/>
            </a:pPr>
            <a:r>
              <a:rPr lang="en-US" sz="1400" dirty="0">
                <a:solidFill>
                  <a:schemeClr val="bg1"/>
                </a:solidFill>
              </a:rPr>
              <a:t>Portugal 88.081493 </a:t>
            </a:r>
          </a:p>
          <a:p>
            <a:pPr marL="342900" indent="-342900">
              <a:buFont typeface="+mj-lt"/>
              <a:buAutoNum type="arabicPeriod"/>
            </a:pPr>
            <a:r>
              <a:rPr lang="en-US" sz="1400" dirty="0">
                <a:solidFill>
                  <a:schemeClr val="bg1"/>
                </a:solidFill>
              </a:rPr>
              <a:t>Slovenia 88.064516 </a:t>
            </a:r>
          </a:p>
          <a:p>
            <a:pPr marL="342900" indent="-342900">
              <a:buFont typeface="+mj-lt"/>
              <a:buAutoNum type="arabicPeriod"/>
            </a:pPr>
            <a:r>
              <a:rPr lang="en-US" sz="1400" dirty="0">
                <a:solidFill>
                  <a:schemeClr val="bg1"/>
                </a:solidFill>
              </a:rPr>
              <a:t>Albania 88.000000</a:t>
            </a:r>
          </a:p>
          <a:p>
            <a:pPr marL="342900" indent="-342900">
              <a:buFont typeface="+mj-lt"/>
              <a:buAutoNum type="arabicPeriod"/>
            </a:pPr>
            <a:r>
              <a:rPr lang="en-US" sz="1400" dirty="0">
                <a:solidFill>
                  <a:schemeClr val="bg1"/>
                </a:solidFill>
              </a:rPr>
              <a:t>Australia 87.796648</a:t>
            </a:r>
          </a:p>
          <a:p>
            <a:pPr marL="342900" indent="-342900">
              <a:buFont typeface="+mj-lt"/>
              <a:buAutoNum type="arabicPeriod"/>
            </a:pPr>
            <a:r>
              <a:rPr lang="en-US" sz="1400" dirty="0">
                <a:solidFill>
                  <a:schemeClr val="bg1"/>
                </a:solidFill>
              </a:rPr>
              <a:t>Serbia 87.750000 </a:t>
            </a:r>
          </a:p>
          <a:p>
            <a:pPr marL="342900" indent="-342900">
              <a:buFont typeface="+mj-lt"/>
              <a:buAutoNum type="arabicPeriod"/>
            </a:pPr>
            <a:r>
              <a:rPr lang="en-US" sz="1400" dirty="0">
                <a:solidFill>
                  <a:schemeClr val="bg1"/>
                </a:solidFill>
              </a:rPr>
              <a:t>US 87.641022</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logo&#10;&#10;Description automatically generated">
            <a:extLst>
              <a:ext uri="{FF2B5EF4-FFF2-40B4-BE49-F238E27FC236}">
                <a16:creationId xmlns:a16="http://schemas.microsoft.com/office/drawing/2014/main" id="{0ED53286-9774-874C-9F09-B69813804915}"/>
              </a:ext>
            </a:extLst>
          </p:cNvPr>
          <p:cNvPicPr>
            <a:picLocks noChangeAspect="1"/>
          </p:cNvPicPr>
          <p:nvPr/>
        </p:nvPicPr>
        <p:blipFill>
          <a:blip r:embed="rId4"/>
          <a:stretch>
            <a:fillRect/>
          </a:stretch>
        </p:blipFill>
        <p:spPr>
          <a:xfrm>
            <a:off x="5371473" y="1809584"/>
            <a:ext cx="5847743" cy="3372476"/>
          </a:xfrm>
          <a:prstGeom prst="rect">
            <a:avLst/>
          </a:prstGeom>
          <a:ln>
            <a:noFill/>
          </a:ln>
          <a:effectLst/>
        </p:spPr>
      </p:pic>
    </p:spTree>
    <p:extLst>
      <p:ext uri="{BB962C8B-B14F-4D97-AF65-F5344CB8AC3E}">
        <p14:creationId xmlns:p14="http://schemas.microsoft.com/office/powerpoint/2010/main" val="762790299"/>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CFC7F93-1804-8742-92AA-00FE6515864B}"/>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Who makes the most expensive wine?</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407997DB-D208-2D4A-84C2-C01B8E6F26BC}"/>
              </a:ext>
            </a:extLst>
          </p:cNvPr>
          <p:cNvSpPr>
            <a:spLocks noGrp="1"/>
          </p:cNvSpPr>
          <p:nvPr>
            <p:ph idx="1"/>
          </p:nvPr>
        </p:nvSpPr>
        <p:spPr>
          <a:xfrm>
            <a:off x="680321" y="2336873"/>
            <a:ext cx="3656289" cy="3599316"/>
          </a:xfrm>
        </p:spPr>
        <p:txBody>
          <a:bodyPr>
            <a:normAutofit/>
          </a:bodyPr>
          <a:lstStyle/>
          <a:p>
            <a:pPr marL="342900" indent="-342900">
              <a:buFont typeface="+mj-lt"/>
              <a:buAutoNum type="arabicPeriod"/>
            </a:pPr>
            <a:r>
              <a:rPr lang="en-US" sz="1400" dirty="0">
                <a:solidFill>
                  <a:schemeClr val="bg1"/>
                </a:solidFill>
              </a:rPr>
              <a:t>France 46.168461 </a:t>
            </a:r>
          </a:p>
          <a:p>
            <a:pPr marL="342900" indent="-342900">
              <a:buFont typeface="+mj-lt"/>
              <a:buAutoNum type="arabicPeriod"/>
            </a:pPr>
            <a:r>
              <a:rPr lang="en-US" sz="1400" dirty="0">
                <a:solidFill>
                  <a:schemeClr val="bg1"/>
                </a:solidFill>
              </a:rPr>
              <a:t>Luxembourg 40.666667 </a:t>
            </a:r>
          </a:p>
          <a:p>
            <a:pPr marL="342900" indent="-342900">
              <a:buFont typeface="+mj-lt"/>
              <a:buAutoNum type="arabicPeriod"/>
            </a:pPr>
            <a:r>
              <a:rPr lang="en-US" sz="1400" dirty="0">
                <a:solidFill>
                  <a:schemeClr val="bg1"/>
                </a:solidFill>
              </a:rPr>
              <a:t>Hungary 39.173410 </a:t>
            </a:r>
          </a:p>
          <a:p>
            <a:pPr marL="342900" indent="-342900">
              <a:buFont typeface="+mj-lt"/>
              <a:buAutoNum type="arabicPeriod"/>
            </a:pPr>
            <a:r>
              <a:rPr lang="en-US" sz="1400" dirty="0">
                <a:solidFill>
                  <a:schemeClr val="bg1"/>
                </a:solidFill>
              </a:rPr>
              <a:t>Italy 36.616576 </a:t>
            </a:r>
          </a:p>
          <a:p>
            <a:pPr marL="342900" indent="-342900">
              <a:buFont typeface="+mj-lt"/>
              <a:buAutoNum type="arabicPeriod"/>
            </a:pPr>
            <a:r>
              <a:rPr lang="en-US" sz="1400" dirty="0">
                <a:solidFill>
                  <a:schemeClr val="bg1"/>
                </a:solidFill>
              </a:rPr>
              <a:t>Germany 33.028667 </a:t>
            </a:r>
          </a:p>
          <a:p>
            <a:pPr marL="342900" indent="-342900">
              <a:buFont typeface="+mj-lt"/>
              <a:buAutoNum type="arabicPeriod"/>
            </a:pPr>
            <a:r>
              <a:rPr lang="en-US" sz="1400" dirty="0">
                <a:solidFill>
                  <a:schemeClr val="bg1"/>
                </a:solidFill>
              </a:rPr>
              <a:t>US 32.686207 </a:t>
            </a:r>
          </a:p>
          <a:p>
            <a:pPr marL="342900" indent="-342900">
              <a:buFont typeface="+mj-lt"/>
              <a:buAutoNum type="arabicPeriod"/>
            </a:pPr>
            <a:r>
              <a:rPr lang="en-US" sz="1400" dirty="0">
                <a:solidFill>
                  <a:schemeClr val="bg1"/>
                </a:solidFill>
              </a:rPr>
              <a:t>Israel 31.973913 </a:t>
            </a:r>
          </a:p>
          <a:p>
            <a:pPr marL="342900" indent="-342900">
              <a:buFont typeface="+mj-lt"/>
              <a:buAutoNum type="arabicPeriod"/>
            </a:pPr>
            <a:r>
              <a:rPr lang="en-US" sz="1400" dirty="0">
                <a:solidFill>
                  <a:schemeClr val="bg1"/>
                </a:solidFill>
              </a:rPr>
              <a:t>Austria 31.694284 </a:t>
            </a:r>
          </a:p>
          <a:p>
            <a:pPr marL="342900" indent="-342900">
              <a:buFont typeface="+mj-lt"/>
              <a:buAutoNum type="arabicPeriod"/>
            </a:pPr>
            <a:r>
              <a:rPr lang="en-US" sz="1400" dirty="0">
                <a:solidFill>
                  <a:schemeClr val="bg1"/>
                </a:solidFill>
              </a:rPr>
              <a:t>Australia 31.055345 </a:t>
            </a:r>
          </a:p>
          <a:p>
            <a:pPr marL="342900" indent="-342900">
              <a:buFont typeface="+mj-lt"/>
              <a:buAutoNum type="arabicPeriod"/>
            </a:pPr>
            <a:r>
              <a:rPr lang="en-US" sz="1400" dirty="0">
                <a:solidFill>
                  <a:schemeClr val="bg1"/>
                </a:solidFill>
              </a:rPr>
              <a:t>Canada 29.975904</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object&#10;&#10;Description automatically generated">
            <a:extLst>
              <a:ext uri="{FF2B5EF4-FFF2-40B4-BE49-F238E27FC236}">
                <a16:creationId xmlns:a16="http://schemas.microsoft.com/office/drawing/2014/main" id="{BF2851AA-3FB3-E041-9341-1F5FB046BB18}"/>
              </a:ext>
            </a:extLst>
          </p:cNvPr>
          <p:cNvPicPr>
            <a:picLocks noChangeAspect="1"/>
          </p:cNvPicPr>
          <p:nvPr/>
        </p:nvPicPr>
        <p:blipFill>
          <a:blip r:embed="rId4"/>
          <a:stretch>
            <a:fillRect/>
          </a:stretch>
        </p:blipFill>
        <p:spPr>
          <a:xfrm>
            <a:off x="5593084" y="2080410"/>
            <a:ext cx="5629268" cy="2758341"/>
          </a:xfrm>
          <a:prstGeom prst="rect">
            <a:avLst/>
          </a:prstGeom>
          <a:ln>
            <a:noFill/>
          </a:ln>
          <a:effectLst/>
        </p:spPr>
      </p:pic>
    </p:spTree>
    <p:extLst>
      <p:ext uri="{BB962C8B-B14F-4D97-AF65-F5344CB8AC3E}">
        <p14:creationId xmlns:p14="http://schemas.microsoft.com/office/powerpoint/2010/main" val="4115634588"/>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538EC88-C831-B148-A164-73279E6F8C78}"/>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Variable exploration: Province</a:t>
            </a:r>
            <a:br>
              <a:rPr lang="en-US" sz="2400" dirty="0">
                <a:solidFill>
                  <a:srgbClr val="FFFFFF"/>
                </a:solidFill>
              </a:rPr>
            </a:br>
            <a:r>
              <a:rPr lang="en-US" sz="2400" dirty="0">
                <a:solidFill>
                  <a:srgbClr val="FFFFFF"/>
                </a:solidFill>
              </a:rPr>
              <a:t>(rating)</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4A5AEB6C-56CB-474B-8174-426C7F694FF7}"/>
              </a:ext>
            </a:extLst>
          </p:cNvPr>
          <p:cNvSpPr>
            <a:spLocks noGrp="1"/>
          </p:cNvSpPr>
          <p:nvPr>
            <p:ph idx="1"/>
          </p:nvPr>
        </p:nvSpPr>
        <p:spPr>
          <a:xfrm>
            <a:off x="222159" y="2014834"/>
            <a:ext cx="3656289" cy="3599316"/>
          </a:xfrm>
        </p:spPr>
        <p:txBody>
          <a:bodyPr>
            <a:normAutofit/>
          </a:bodyPr>
          <a:lstStyle/>
          <a:p>
            <a:pPr marL="0" indent="0">
              <a:buNone/>
            </a:pPr>
            <a:r>
              <a:rPr lang="en-US" sz="1400" dirty="0">
                <a:solidFill>
                  <a:srgbClr val="FFFFFF"/>
                </a:solidFill>
              </a:rPr>
              <a:t>Average rating of wine by province:</a:t>
            </a:r>
          </a:p>
          <a:p>
            <a:pPr marL="342900" indent="-342900">
              <a:buFont typeface="+mj-lt"/>
              <a:buAutoNum type="arabicPeriod"/>
            </a:pPr>
            <a:r>
              <a:rPr lang="en-US" sz="1400" dirty="0" err="1">
                <a:solidFill>
                  <a:schemeClr val="bg1"/>
                </a:solidFill>
              </a:rPr>
              <a:t>Marchigue</a:t>
            </a:r>
            <a:r>
              <a:rPr lang="en-US" sz="1400" dirty="0">
                <a:solidFill>
                  <a:schemeClr val="bg1"/>
                </a:solidFill>
              </a:rPr>
              <a:t> 93.000000 (Chile)</a:t>
            </a:r>
          </a:p>
          <a:p>
            <a:pPr marL="342900" indent="-342900">
              <a:buFont typeface="+mj-lt"/>
              <a:buAutoNum type="arabicPeriod"/>
            </a:pPr>
            <a:r>
              <a:rPr lang="en-US" sz="1400" dirty="0">
                <a:solidFill>
                  <a:schemeClr val="bg1"/>
                </a:solidFill>
              </a:rPr>
              <a:t>Santa Cruz 93.000000 (Chile)</a:t>
            </a:r>
          </a:p>
          <a:p>
            <a:pPr marL="342900" indent="-342900">
              <a:buFont typeface="+mj-lt"/>
              <a:buAutoNum type="arabicPeriod"/>
            </a:pPr>
            <a:r>
              <a:rPr lang="en-US" sz="1400" dirty="0" err="1">
                <a:solidFill>
                  <a:schemeClr val="bg1"/>
                </a:solidFill>
              </a:rPr>
              <a:t>Traisental</a:t>
            </a:r>
            <a:r>
              <a:rPr lang="en-US" sz="1400" dirty="0">
                <a:solidFill>
                  <a:schemeClr val="bg1"/>
                </a:solidFill>
              </a:rPr>
              <a:t> 92.250000 (Austria)</a:t>
            </a:r>
          </a:p>
          <a:p>
            <a:pPr marL="342900" indent="-342900">
              <a:buFont typeface="+mj-lt"/>
              <a:buAutoNum type="arabicPeriod"/>
            </a:pPr>
            <a:r>
              <a:rPr lang="en-US" sz="1400" dirty="0">
                <a:solidFill>
                  <a:schemeClr val="bg1"/>
                </a:solidFill>
              </a:rPr>
              <a:t>Puente Alto 91.923077 (Chile)</a:t>
            </a:r>
          </a:p>
          <a:p>
            <a:pPr marL="342900" indent="-342900">
              <a:buFont typeface="+mj-lt"/>
              <a:buAutoNum type="arabicPeriod"/>
            </a:pPr>
            <a:r>
              <a:rPr lang="en-US" sz="1400" dirty="0">
                <a:solidFill>
                  <a:schemeClr val="bg1"/>
                </a:solidFill>
              </a:rPr>
              <a:t>Golan Heights 91.000000 (Israel)</a:t>
            </a:r>
          </a:p>
          <a:p>
            <a:pPr marL="0" indent="0">
              <a:buNone/>
            </a:pPr>
            <a:endParaRPr lang="en-US" sz="1400" dirty="0">
              <a:solidFill>
                <a:schemeClr val="bg1"/>
              </a:solidFill>
            </a:endParaRP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1825465-02F0-2A47-B716-DBEB135695A1}"/>
              </a:ext>
            </a:extLst>
          </p:cNvPr>
          <p:cNvPicPr>
            <a:picLocks noChangeAspect="1"/>
          </p:cNvPicPr>
          <p:nvPr/>
        </p:nvPicPr>
        <p:blipFill>
          <a:blip r:embed="rId4"/>
          <a:stretch>
            <a:fillRect/>
          </a:stretch>
        </p:blipFill>
        <p:spPr>
          <a:xfrm>
            <a:off x="5593085" y="1961993"/>
            <a:ext cx="5629268" cy="2927219"/>
          </a:xfrm>
          <a:prstGeom prst="rect">
            <a:avLst/>
          </a:prstGeom>
          <a:ln>
            <a:noFill/>
          </a:ln>
          <a:effectLst/>
        </p:spPr>
      </p:pic>
      <p:sp>
        <p:nvSpPr>
          <p:cNvPr id="5" name="TextBox 4">
            <a:extLst>
              <a:ext uri="{FF2B5EF4-FFF2-40B4-BE49-F238E27FC236}">
                <a16:creationId xmlns:a16="http://schemas.microsoft.com/office/drawing/2014/main" id="{2CD1248D-C5C2-6343-A2B1-D9BD1F23241D}"/>
              </a:ext>
            </a:extLst>
          </p:cNvPr>
          <p:cNvSpPr txBox="1"/>
          <p:nvPr/>
        </p:nvSpPr>
        <p:spPr>
          <a:xfrm>
            <a:off x="222159" y="4276873"/>
            <a:ext cx="2978241" cy="954107"/>
          </a:xfrm>
          <a:prstGeom prst="rect">
            <a:avLst/>
          </a:prstGeom>
          <a:noFill/>
        </p:spPr>
        <p:txBody>
          <a:bodyPr wrap="square" rtlCol="0">
            <a:spAutoFit/>
          </a:bodyPr>
          <a:lstStyle/>
          <a:p>
            <a:r>
              <a:rPr lang="en-US" sz="1400" dirty="0">
                <a:solidFill>
                  <a:schemeClr val="bg1"/>
                </a:solidFill>
              </a:rPr>
              <a:t>3 of the top 5 highest rated provinces are in Chile, even though Chile is not in the top 10 highest rated countries </a:t>
            </a:r>
          </a:p>
        </p:txBody>
      </p:sp>
    </p:spTree>
    <p:extLst>
      <p:ext uri="{BB962C8B-B14F-4D97-AF65-F5344CB8AC3E}">
        <p14:creationId xmlns:p14="http://schemas.microsoft.com/office/powerpoint/2010/main" val="4027387807"/>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545F45C-E3F2-884C-9568-5007AE6D5D2D}"/>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Variable exploration: Province</a:t>
            </a:r>
            <a:br>
              <a:rPr lang="en-US" sz="2400" dirty="0">
                <a:solidFill>
                  <a:srgbClr val="FFFFFF"/>
                </a:solidFill>
              </a:rPr>
            </a:br>
            <a:r>
              <a:rPr lang="en-US" sz="2400" dirty="0">
                <a:solidFill>
                  <a:srgbClr val="FFFFFF"/>
                </a:solidFill>
              </a:rPr>
              <a:t>(price)</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DF8C340F-79D0-9349-8550-8609DB19A838}"/>
              </a:ext>
            </a:extLst>
          </p:cNvPr>
          <p:cNvSpPr>
            <a:spLocks noGrp="1"/>
          </p:cNvSpPr>
          <p:nvPr>
            <p:ph idx="1"/>
          </p:nvPr>
        </p:nvSpPr>
        <p:spPr>
          <a:xfrm>
            <a:off x="339511" y="2170028"/>
            <a:ext cx="3656289" cy="3599316"/>
          </a:xfrm>
        </p:spPr>
        <p:txBody>
          <a:bodyPr>
            <a:normAutofit/>
          </a:bodyPr>
          <a:lstStyle/>
          <a:p>
            <a:pPr marL="342900" indent="-342900">
              <a:buFont typeface="+mj-lt"/>
              <a:buAutoNum type="arabicPeriod"/>
            </a:pPr>
            <a:r>
              <a:rPr lang="en-US" sz="1400" dirty="0">
                <a:solidFill>
                  <a:schemeClr val="bg1"/>
                </a:solidFill>
              </a:rPr>
              <a:t>Champagne 100.764310 (France)</a:t>
            </a:r>
          </a:p>
          <a:p>
            <a:pPr marL="342900" indent="-342900">
              <a:buFont typeface="+mj-lt"/>
              <a:buAutoNum type="arabicPeriod"/>
            </a:pPr>
            <a:r>
              <a:rPr lang="en-US" sz="1400" dirty="0">
                <a:solidFill>
                  <a:schemeClr val="bg1"/>
                </a:solidFill>
              </a:rPr>
              <a:t>Santa Cruz 95.000000 (Chile)</a:t>
            </a:r>
          </a:p>
          <a:p>
            <a:pPr marL="342900" indent="-342900">
              <a:buFont typeface="+mj-lt"/>
              <a:buAutoNum type="arabicPeriod"/>
            </a:pPr>
            <a:r>
              <a:rPr lang="en-US" sz="1400" dirty="0">
                <a:solidFill>
                  <a:schemeClr val="bg1"/>
                </a:solidFill>
              </a:rPr>
              <a:t>Evia 75.000000 (Greece)</a:t>
            </a:r>
          </a:p>
          <a:p>
            <a:pPr marL="342900" indent="-342900">
              <a:buFont typeface="+mj-lt"/>
              <a:buAutoNum type="arabicPeriod"/>
            </a:pPr>
            <a:r>
              <a:rPr lang="en-US" sz="1400" dirty="0" err="1">
                <a:solidFill>
                  <a:schemeClr val="bg1"/>
                </a:solidFill>
              </a:rPr>
              <a:t>Moscatel</a:t>
            </a:r>
            <a:r>
              <a:rPr lang="en-US" sz="1400" dirty="0">
                <a:solidFill>
                  <a:schemeClr val="bg1"/>
                </a:solidFill>
              </a:rPr>
              <a:t> do Douro 74.000000  (Portugal)</a:t>
            </a:r>
          </a:p>
          <a:p>
            <a:pPr marL="342900" indent="-342900">
              <a:buFont typeface="+mj-lt"/>
              <a:buAutoNum type="arabicPeriod"/>
            </a:pPr>
            <a:r>
              <a:rPr lang="en-US" sz="1400" dirty="0" err="1">
                <a:solidFill>
                  <a:schemeClr val="bg1"/>
                </a:solidFill>
              </a:rPr>
              <a:t>Apalta</a:t>
            </a:r>
            <a:r>
              <a:rPr lang="en-US" sz="1400" dirty="0">
                <a:solidFill>
                  <a:schemeClr val="bg1"/>
                </a:solidFill>
              </a:rPr>
              <a:t> 73.111111 (Chile)</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F01E3352-57BC-3F4C-8E7D-388B9BD41D11}"/>
              </a:ext>
            </a:extLst>
          </p:cNvPr>
          <p:cNvPicPr>
            <a:picLocks noChangeAspect="1"/>
          </p:cNvPicPr>
          <p:nvPr/>
        </p:nvPicPr>
        <p:blipFill>
          <a:blip r:embed="rId4"/>
          <a:stretch>
            <a:fillRect/>
          </a:stretch>
        </p:blipFill>
        <p:spPr>
          <a:xfrm>
            <a:off x="5593085" y="1947920"/>
            <a:ext cx="5629268" cy="2955366"/>
          </a:xfrm>
          <a:prstGeom prst="rect">
            <a:avLst/>
          </a:prstGeom>
          <a:ln>
            <a:noFill/>
          </a:ln>
          <a:effectLst/>
        </p:spPr>
      </p:pic>
      <p:sp>
        <p:nvSpPr>
          <p:cNvPr id="5" name="TextBox 4">
            <a:extLst>
              <a:ext uri="{FF2B5EF4-FFF2-40B4-BE49-F238E27FC236}">
                <a16:creationId xmlns:a16="http://schemas.microsoft.com/office/drawing/2014/main" id="{0040DD4A-4EDE-344F-8BE0-36951FD6F18D}"/>
              </a:ext>
            </a:extLst>
          </p:cNvPr>
          <p:cNvSpPr txBox="1"/>
          <p:nvPr/>
        </p:nvSpPr>
        <p:spPr>
          <a:xfrm>
            <a:off x="356633" y="4073447"/>
            <a:ext cx="3403599" cy="2031325"/>
          </a:xfrm>
          <a:prstGeom prst="rect">
            <a:avLst/>
          </a:prstGeom>
          <a:noFill/>
        </p:spPr>
        <p:txBody>
          <a:bodyPr wrap="square" rtlCol="0">
            <a:spAutoFit/>
          </a:bodyPr>
          <a:lstStyle/>
          <a:p>
            <a:r>
              <a:rPr lang="en-US" sz="1400" dirty="0">
                <a:solidFill>
                  <a:schemeClr val="bg1"/>
                </a:solidFill>
              </a:rPr>
              <a:t>While the most expensive wines are from Champagne, in France (also the most expensive country for wine, on average), wines from Santa Cruz province and </a:t>
            </a:r>
            <a:r>
              <a:rPr lang="en-US" sz="1400" dirty="0" err="1">
                <a:solidFill>
                  <a:schemeClr val="bg1"/>
                </a:solidFill>
              </a:rPr>
              <a:t>Apalta</a:t>
            </a:r>
            <a:r>
              <a:rPr lang="en-US" sz="1400" dirty="0">
                <a:solidFill>
                  <a:schemeClr val="bg1"/>
                </a:solidFill>
              </a:rPr>
              <a:t> province in Chile are the second and fifth most expensive. Chilean wines from select provinces seem to be very premium wines!</a:t>
            </a:r>
          </a:p>
        </p:txBody>
      </p:sp>
    </p:spTree>
    <p:extLst>
      <p:ext uri="{BB962C8B-B14F-4D97-AF65-F5344CB8AC3E}">
        <p14:creationId xmlns:p14="http://schemas.microsoft.com/office/powerpoint/2010/main" val="4002712420"/>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8F0C86-C433-D546-AEE0-5D9442F1E8D0}"/>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Variable exploration: Variety</a:t>
            </a:r>
            <a:br>
              <a:rPr lang="en-US" sz="2400" dirty="0">
                <a:solidFill>
                  <a:srgbClr val="FFFFFF"/>
                </a:solidFill>
              </a:rPr>
            </a:br>
            <a:endParaRPr lang="en-US" sz="2400" dirty="0">
              <a:solidFill>
                <a:srgbClr val="FFFFFF"/>
              </a:solidFill>
            </a:endParaRP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D221FE4E-F363-B74B-A795-ED397E3A78A3}"/>
              </a:ext>
            </a:extLst>
          </p:cNvPr>
          <p:cNvSpPr>
            <a:spLocks noGrp="1"/>
          </p:cNvSpPr>
          <p:nvPr>
            <p:ph idx="1"/>
          </p:nvPr>
        </p:nvSpPr>
        <p:spPr>
          <a:xfrm>
            <a:off x="680321" y="2336873"/>
            <a:ext cx="3656289" cy="3599316"/>
          </a:xfrm>
        </p:spPr>
        <p:txBody>
          <a:bodyPr>
            <a:normAutofit/>
          </a:bodyPr>
          <a:lstStyle/>
          <a:p>
            <a:pPr marL="0" indent="0">
              <a:buNone/>
            </a:pPr>
            <a:r>
              <a:rPr lang="en-US" sz="1400" dirty="0">
                <a:solidFill>
                  <a:srgbClr val="FFFFFF"/>
                </a:solidFill>
              </a:rPr>
              <a:t>Varieties of wine by percentage (top 10):</a:t>
            </a:r>
          </a:p>
          <a:p>
            <a:pPr marL="342900" indent="-342900">
              <a:buFont typeface="+mj-lt"/>
              <a:buAutoNum type="arabicPeriod"/>
            </a:pPr>
            <a:r>
              <a:rPr lang="en-US" sz="1400" dirty="0">
                <a:solidFill>
                  <a:schemeClr val="bg1"/>
                </a:solidFill>
              </a:rPr>
              <a:t>Chardonnay 10.51</a:t>
            </a:r>
          </a:p>
          <a:p>
            <a:pPr marL="342900" indent="-342900">
              <a:buFont typeface="+mj-lt"/>
              <a:buAutoNum type="arabicPeriod"/>
            </a:pPr>
            <a:r>
              <a:rPr lang="en-US" sz="1400" dirty="0">
                <a:solidFill>
                  <a:schemeClr val="bg1"/>
                </a:solidFill>
              </a:rPr>
              <a:t>Pinot Noir 9.97</a:t>
            </a:r>
          </a:p>
          <a:p>
            <a:pPr marL="342900" indent="-342900">
              <a:buFont typeface="+mj-lt"/>
              <a:buAutoNum type="arabicPeriod"/>
            </a:pPr>
            <a:r>
              <a:rPr lang="en-US" sz="1400" dirty="0">
                <a:solidFill>
                  <a:schemeClr val="bg1"/>
                </a:solidFill>
              </a:rPr>
              <a:t>Cabernet Sauvignon 9.33</a:t>
            </a:r>
          </a:p>
          <a:p>
            <a:pPr marL="342900" indent="-342900">
              <a:buFont typeface="+mj-lt"/>
              <a:buAutoNum type="arabicPeriod"/>
            </a:pPr>
            <a:r>
              <a:rPr lang="en-US" sz="1400" dirty="0">
                <a:solidFill>
                  <a:schemeClr val="bg1"/>
                </a:solidFill>
              </a:rPr>
              <a:t>Red Blend 6.81</a:t>
            </a:r>
          </a:p>
          <a:p>
            <a:pPr marL="342900" indent="-342900">
              <a:buFont typeface="+mj-lt"/>
              <a:buAutoNum type="arabicPeriod"/>
            </a:pPr>
            <a:r>
              <a:rPr lang="en-US" sz="1400" dirty="0">
                <a:solidFill>
                  <a:schemeClr val="bg1"/>
                </a:solidFill>
              </a:rPr>
              <a:t>Sauvignon Blanc 4.48 </a:t>
            </a:r>
          </a:p>
          <a:p>
            <a:pPr marL="342900" indent="-342900">
              <a:buFont typeface="+mj-lt"/>
              <a:buAutoNum type="arabicPeriod"/>
            </a:pPr>
            <a:r>
              <a:rPr lang="en-US" sz="1400" dirty="0">
                <a:solidFill>
                  <a:schemeClr val="bg1"/>
                </a:solidFill>
              </a:rPr>
              <a:t>Syrah 4.34 </a:t>
            </a:r>
          </a:p>
          <a:p>
            <a:pPr marL="342900" indent="-342900">
              <a:buFont typeface="+mj-lt"/>
              <a:buAutoNum type="arabicPeriod"/>
            </a:pPr>
            <a:r>
              <a:rPr lang="en-US" sz="1400" dirty="0">
                <a:solidFill>
                  <a:schemeClr val="bg1"/>
                </a:solidFill>
              </a:rPr>
              <a:t>Merlot 3.86</a:t>
            </a:r>
          </a:p>
          <a:p>
            <a:pPr marL="342900" indent="-342900">
              <a:buFont typeface="+mj-lt"/>
              <a:buAutoNum type="arabicPeriod"/>
            </a:pPr>
            <a:r>
              <a:rPr lang="en-US" sz="1400" dirty="0">
                <a:solidFill>
                  <a:schemeClr val="bg1"/>
                </a:solidFill>
              </a:rPr>
              <a:t>Riesling 3.83 </a:t>
            </a:r>
          </a:p>
          <a:p>
            <a:pPr marL="342900" indent="-342900">
              <a:buFont typeface="+mj-lt"/>
              <a:buAutoNum type="arabicPeriod"/>
            </a:pPr>
            <a:r>
              <a:rPr lang="en-US" sz="1400" dirty="0">
                <a:solidFill>
                  <a:schemeClr val="bg1"/>
                </a:solidFill>
              </a:rPr>
              <a:t>Zinfandel 2.91</a:t>
            </a:r>
          </a:p>
          <a:p>
            <a:pPr marL="342900" indent="-342900">
              <a:buFont typeface="+mj-lt"/>
              <a:buAutoNum type="arabicPeriod"/>
            </a:pPr>
            <a:r>
              <a:rPr lang="en-US" sz="1400" dirty="0">
                <a:solidFill>
                  <a:schemeClr val="bg1"/>
                </a:solidFill>
              </a:rPr>
              <a:t>Bordeaux-style Red Blend 2.70</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F5A8AE9-CC29-564B-9E5B-861FCCB317A6}"/>
              </a:ext>
            </a:extLst>
          </p:cNvPr>
          <p:cNvPicPr>
            <a:picLocks noChangeAspect="1"/>
          </p:cNvPicPr>
          <p:nvPr/>
        </p:nvPicPr>
        <p:blipFill>
          <a:blip r:embed="rId4"/>
          <a:stretch>
            <a:fillRect/>
          </a:stretch>
        </p:blipFill>
        <p:spPr>
          <a:xfrm>
            <a:off x="5593085" y="1990140"/>
            <a:ext cx="5629268" cy="2870926"/>
          </a:xfrm>
          <a:prstGeom prst="rect">
            <a:avLst/>
          </a:prstGeom>
          <a:ln>
            <a:noFill/>
          </a:ln>
          <a:effectLst/>
        </p:spPr>
      </p:pic>
    </p:spTree>
    <p:extLst>
      <p:ext uri="{BB962C8B-B14F-4D97-AF65-F5344CB8AC3E}">
        <p14:creationId xmlns:p14="http://schemas.microsoft.com/office/powerpoint/2010/main" val="889131473"/>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F47841D-4F9C-FC48-9D51-D2436C8C563A}"/>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Variable exploration: Variety</a:t>
            </a:r>
            <a:br>
              <a:rPr lang="en-US" sz="2400" dirty="0">
                <a:solidFill>
                  <a:srgbClr val="FFFFFF"/>
                </a:solidFill>
              </a:rPr>
            </a:br>
            <a:r>
              <a:rPr lang="en-US" sz="2400" dirty="0">
                <a:solidFill>
                  <a:srgbClr val="FFFFFF"/>
                </a:solidFill>
              </a:rPr>
              <a:t>(points)</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2B9AC88B-77C7-2841-9165-FD6EF41365BA}"/>
              </a:ext>
            </a:extLst>
          </p:cNvPr>
          <p:cNvSpPr>
            <a:spLocks noGrp="1"/>
          </p:cNvSpPr>
          <p:nvPr>
            <p:ph idx="1"/>
          </p:nvPr>
        </p:nvSpPr>
        <p:spPr>
          <a:xfrm>
            <a:off x="680321" y="2336873"/>
            <a:ext cx="3656289" cy="3599316"/>
          </a:xfrm>
        </p:spPr>
        <p:txBody>
          <a:bodyPr>
            <a:normAutofit/>
          </a:bodyPr>
          <a:lstStyle/>
          <a:p>
            <a:pPr marL="342900" indent="-342900">
              <a:buFont typeface="+mj-lt"/>
              <a:buAutoNum type="arabicPeriod"/>
            </a:pPr>
            <a:r>
              <a:rPr lang="en-US" sz="1400" dirty="0">
                <a:solidFill>
                  <a:schemeClr val="bg1"/>
                </a:solidFill>
              </a:rPr>
              <a:t>Tokay 95.375</a:t>
            </a:r>
          </a:p>
          <a:p>
            <a:pPr marL="342900" indent="-342900">
              <a:buFont typeface="+mj-lt"/>
              <a:buAutoNum type="arabicPeriod"/>
            </a:pPr>
            <a:r>
              <a:rPr lang="en-US" sz="1400" dirty="0">
                <a:solidFill>
                  <a:schemeClr val="bg1"/>
                </a:solidFill>
              </a:rPr>
              <a:t> </a:t>
            </a:r>
            <a:r>
              <a:rPr lang="en-US" sz="1400" dirty="0" err="1">
                <a:solidFill>
                  <a:schemeClr val="bg1"/>
                </a:solidFill>
              </a:rPr>
              <a:t>Muscadel</a:t>
            </a:r>
            <a:r>
              <a:rPr lang="en-US" sz="1400" dirty="0">
                <a:solidFill>
                  <a:schemeClr val="bg1"/>
                </a:solidFill>
              </a:rPr>
              <a:t> 94.000 </a:t>
            </a:r>
          </a:p>
          <a:p>
            <a:pPr marL="342900" indent="-342900">
              <a:buFont typeface="+mj-lt"/>
              <a:buAutoNum type="arabicPeriod"/>
            </a:pPr>
            <a:r>
              <a:rPr lang="en-US" sz="1400" dirty="0">
                <a:solidFill>
                  <a:schemeClr val="bg1"/>
                </a:solidFill>
              </a:rPr>
              <a:t>Corvina 93.000 </a:t>
            </a:r>
          </a:p>
          <a:p>
            <a:pPr marL="342900" indent="-342900">
              <a:buFont typeface="+mj-lt"/>
              <a:buAutoNum type="arabicPeriod"/>
            </a:pPr>
            <a:r>
              <a:rPr lang="en-US" sz="1400" dirty="0">
                <a:solidFill>
                  <a:schemeClr val="bg1"/>
                </a:solidFill>
              </a:rPr>
              <a:t>Sangiovese-Syrah 93.000 </a:t>
            </a:r>
          </a:p>
          <a:p>
            <a:pPr marL="342900" indent="-342900">
              <a:buFont typeface="+mj-lt"/>
              <a:buAutoNum type="arabicPeriod"/>
            </a:pPr>
            <a:r>
              <a:rPr lang="en-US" sz="1400" dirty="0">
                <a:solidFill>
                  <a:schemeClr val="bg1"/>
                </a:solidFill>
              </a:rPr>
              <a:t>Chardonnay-</a:t>
            </a:r>
            <a:r>
              <a:rPr lang="en-US" sz="1400" dirty="0" err="1">
                <a:solidFill>
                  <a:schemeClr val="bg1"/>
                </a:solidFill>
              </a:rPr>
              <a:t>Albariño</a:t>
            </a:r>
            <a:r>
              <a:rPr lang="en-US" sz="1400" dirty="0">
                <a:solidFill>
                  <a:schemeClr val="bg1"/>
                </a:solidFill>
              </a:rPr>
              <a:t> 92.000 </a:t>
            </a:r>
          </a:p>
          <a:p>
            <a:pPr marL="342900" indent="-342900">
              <a:buFont typeface="+mj-lt"/>
              <a:buAutoNum type="arabicPeriod"/>
            </a:pPr>
            <a:r>
              <a:rPr lang="en-US" sz="1400" dirty="0">
                <a:solidFill>
                  <a:schemeClr val="bg1"/>
                </a:solidFill>
              </a:rPr>
              <a:t>Black </a:t>
            </a:r>
            <a:r>
              <a:rPr lang="en-US" sz="1400" dirty="0" err="1">
                <a:solidFill>
                  <a:schemeClr val="bg1"/>
                </a:solidFill>
              </a:rPr>
              <a:t>Monukka</a:t>
            </a:r>
            <a:r>
              <a:rPr lang="en-US" sz="1400" dirty="0">
                <a:solidFill>
                  <a:schemeClr val="bg1"/>
                </a:solidFill>
              </a:rPr>
              <a:t> 92.000 </a:t>
            </a:r>
          </a:p>
          <a:p>
            <a:pPr marL="342900" indent="-342900">
              <a:buFont typeface="+mj-lt"/>
              <a:buAutoNum type="arabicPeriod"/>
            </a:pPr>
            <a:r>
              <a:rPr lang="en-US" sz="1400" dirty="0" err="1">
                <a:solidFill>
                  <a:schemeClr val="bg1"/>
                </a:solidFill>
              </a:rPr>
              <a:t>Nasco</a:t>
            </a:r>
            <a:r>
              <a:rPr lang="en-US" sz="1400" dirty="0">
                <a:solidFill>
                  <a:schemeClr val="bg1"/>
                </a:solidFill>
              </a:rPr>
              <a:t> 92.000 S</a:t>
            </a:r>
          </a:p>
          <a:p>
            <a:pPr marL="342900" indent="-342900">
              <a:buFont typeface="+mj-lt"/>
              <a:buAutoNum type="arabicPeriod"/>
            </a:pPr>
            <a:r>
              <a:rPr lang="en-US" sz="1400" dirty="0" err="1">
                <a:solidFill>
                  <a:schemeClr val="bg1"/>
                </a:solidFill>
              </a:rPr>
              <a:t>yrah</a:t>
            </a:r>
            <a:r>
              <a:rPr lang="en-US" sz="1400" dirty="0">
                <a:solidFill>
                  <a:schemeClr val="bg1"/>
                </a:solidFill>
              </a:rPr>
              <a:t>-Cabernet Franc 92.000</a:t>
            </a:r>
          </a:p>
          <a:p>
            <a:pPr marL="342900" indent="-342900">
              <a:buFont typeface="+mj-lt"/>
              <a:buAutoNum type="arabicPeriod"/>
            </a:pPr>
            <a:r>
              <a:rPr lang="en-US" sz="1400" dirty="0">
                <a:solidFill>
                  <a:schemeClr val="bg1"/>
                </a:solidFill>
              </a:rPr>
              <a:t> </a:t>
            </a:r>
            <a:r>
              <a:rPr lang="en-US" sz="1400" dirty="0" err="1">
                <a:solidFill>
                  <a:schemeClr val="bg1"/>
                </a:solidFill>
              </a:rPr>
              <a:t>Savagnin</a:t>
            </a:r>
            <a:r>
              <a:rPr lang="en-US" sz="1400" dirty="0">
                <a:solidFill>
                  <a:schemeClr val="bg1"/>
                </a:solidFill>
              </a:rPr>
              <a:t> 92.000 </a:t>
            </a:r>
          </a:p>
          <a:p>
            <a:pPr marL="342900" indent="-342900">
              <a:buFont typeface="+mj-lt"/>
              <a:buAutoNum type="arabicPeriod"/>
            </a:pPr>
            <a:r>
              <a:rPr lang="en-US" sz="1400" dirty="0">
                <a:solidFill>
                  <a:schemeClr val="bg1"/>
                </a:solidFill>
              </a:rPr>
              <a:t>Carignan-Grenache 92.000</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object&#10;&#10;Description automatically generated">
            <a:extLst>
              <a:ext uri="{FF2B5EF4-FFF2-40B4-BE49-F238E27FC236}">
                <a16:creationId xmlns:a16="http://schemas.microsoft.com/office/drawing/2014/main" id="{66472C77-22B5-B94E-8EBE-A4B8FEB3BD0B}"/>
              </a:ext>
            </a:extLst>
          </p:cNvPr>
          <p:cNvPicPr>
            <a:picLocks noChangeAspect="1"/>
          </p:cNvPicPr>
          <p:nvPr/>
        </p:nvPicPr>
        <p:blipFill>
          <a:blip r:embed="rId4"/>
          <a:stretch>
            <a:fillRect/>
          </a:stretch>
        </p:blipFill>
        <p:spPr>
          <a:xfrm>
            <a:off x="5593085" y="1891627"/>
            <a:ext cx="5629268" cy="3067951"/>
          </a:xfrm>
          <a:prstGeom prst="rect">
            <a:avLst/>
          </a:prstGeom>
          <a:ln>
            <a:noFill/>
          </a:ln>
          <a:effectLst/>
        </p:spPr>
      </p:pic>
    </p:spTree>
    <p:extLst>
      <p:ext uri="{BB962C8B-B14F-4D97-AF65-F5344CB8AC3E}">
        <p14:creationId xmlns:p14="http://schemas.microsoft.com/office/powerpoint/2010/main" val="3237709639"/>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EE22A8C-24BB-4945-AD93-036726DA0DF4}"/>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Variable exploration: Variety</a:t>
            </a:r>
            <a:br>
              <a:rPr lang="en-US" sz="2400" dirty="0">
                <a:solidFill>
                  <a:srgbClr val="FFFFFF"/>
                </a:solidFill>
              </a:rPr>
            </a:br>
            <a:r>
              <a:rPr lang="en-US" sz="2400" dirty="0">
                <a:solidFill>
                  <a:srgbClr val="FFFFFF"/>
                </a:solidFill>
              </a:rPr>
              <a:t>(price)</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87C41D0F-F026-A543-A619-678425C72FD2}"/>
              </a:ext>
            </a:extLst>
          </p:cNvPr>
          <p:cNvSpPr>
            <a:spLocks noGrp="1"/>
          </p:cNvSpPr>
          <p:nvPr>
            <p:ph idx="1"/>
          </p:nvPr>
        </p:nvSpPr>
        <p:spPr>
          <a:xfrm>
            <a:off x="360280" y="2121426"/>
            <a:ext cx="3656289" cy="3599316"/>
          </a:xfrm>
        </p:spPr>
        <p:txBody>
          <a:bodyPr>
            <a:normAutofit/>
          </a:bodyPr>
          <a:lstStyle/>
          <a:p>
            <a:pPr marL="0" indent="0">
              <a:buNone/>
            </a:pPr>
            <a:endParaRPr lang="en-US" sz="1400" dirty="0">
              <a:solidFill>
                <a:schemeClr val="bg1"/>
              </a:solidFill>
            </a:endParaRPr>
          </a:p>
          <a:p>
            <a:pPr marL="342900" indent="-342900">
              <a:buFont typeface="+mj-lt"/>
              <a:buAutoNum type="arabicPeriod"/>
            </a:pPr>
            <a:r>
              <a:rPr lang="en-US" sz="1400" dirty="0" err="1">
                <a:solidFill>
                  <a:schemeClr val="bg1"/>
                </a:solidFill>
              </a:rPr>
              <a:t>Muscadel</a:t>
            </a:r>
            <a:r>
              <a:rPr lang="en-US" sz="1400" dirty="0">
                <a:solidFill>
                  <a:schemeClr val="bg1"/>
                </a:solidFill>
              </a:rPr>
              <a:t> 173.250000 </a:t>
            </a:r>
          </a:p>
          <a:p>
            <a:pPr marL="342900" indent="-342900">
              <a:buFont typeface="+mj-lt"/>
              <a:buAutoNum type="arabicPeriod"/>
            </a:pPr>
            <a:r>
              <a:rPr lang="en-US" sz="1400" dirty="0">
                <a:solidFill>
                  <a:schemeClr val="bg1"/>
                </a:solidFill>
              </a:rPr>
              <a:t>Mission 120.000000 </a:t>
            </a:r>
          </a:p>
          <a:p>
            <a:pPr marL="342900" indent="-342900">
              <a:buFont typeface="+mj-lt"/>
              <a:buAutoNum type="arabicPeriod"/>
            </a:pPr>
            <a:r>
              <a:rPr lang="en-US" sz="1400" dirty="0">
                <a:solidFill>
                  <a:schemeClr val="bg1"/>
                </a:solidFill>
              </a:rPr>
              <a:t>Corvina 95.000000 </a:t>
            </a:r>
          </a:p>
          <a:p>
            <a:pPr marL="342900" indent="-342900">
              <a:buFont typeface="+mj-lt"/>
              <a:buAutoNum type="arabicPeriod"/>
            </a:pPr>
            <a:r>
              <a:rPr lang="en-US" sz="1400" dirty="0">
                <a:solidFill>
                  <a:schemeClr val="bg1"/>
                </a:solidFill>
              </a:rPr>
              <a:t>Tokay 85.125000</a:t>
            </a:r>
          </a:p>
          <a:p>
            <a:pPr marL="342900" indent="-342900">
              <a:buFont typeface="+mj-lt"/>
              <a:buAutoNum type="arabicPeriod"/>
            </a:pPr>
            <a:r>
              <a:rPr lang="en-US" sz="1400" dirty="0">
                <a:solidFill>
                  <a:schemeClr val="bg1"/>
                </a:solidFill>
              </a:rPr>
              <a:t>Champagne Blend 83.273519 </a:t>
            </a:r>
          </a:p>
          <a:p>
            <a:pPr marL="342900" indent="-342900">
              <a:buFont typeface="+mj-lt"/>
              <a:buAutoNum type="arabicPeriod"/>
            </a:pPr>
            <a:r>
              <a:rPr lang="en-US" sz="1400" dirty="0">
                <a:solidFill>
                  <a:schemeClr val="bg1"/>
                </a:solidFill>
              </a:rPr>
              <a:t>Debit 83.200000 </a:t>
            </a:r>
          </a:p>
          <a:p>
            <a:pPr marL="342900" indent="-342900">
              <a:buFont typeface="+mj-lt"/>
              <a:buAutoNum type="arabicPeriod"/>
            </a:pPr>
            <a:r>
              <a:rPr lang="en-US" sz="1400" dirty="0">
                <a:solidFill>
                  <a:schemeClr val="bg1"/>
                </a:solidFill>
              </a:rPr>
              <a:t>Marsanne 69.636364 </a:t>
            </a:r>
          </a:p>
          <a:p>
            <a:pPr marL="342900" indent="-342900">
              <a:buFont typeface="+mj-lt"/>
              <a:buAutoNum type="arabicPeriod"/>
            </a:pPr>
            <a:r>
              <a:rPr lang="en-US" sz="1400" dirty="0">
                <a:solidFill>
                  <a:schemeClr val="bg1"/>
                </a:solidFill>
              </a:rPr>
              <a:t>Syrah-Cabernet Franc 69.000000 T</a:t>
            </a:r>
          </a:p>
          <a:p>
            <a:pPr marL="342900" indent="-342900">
              <a:buFont typeface="+mj-lt"/>
              <a:buAutoNum type="arabicPeriod"/>
            </a:pPr>
            <a:r>
              <a:rPr lang="en-US" sz="1400" dirty="0" err="1">
                <a:solidFill>
                  <a:schemeClr val="bg1"/>
                </a:solidFill>
              </a:rPr>
              <a:t>okaji</a:t>
            </a:r>
            <a:r>
              <a:rPr lang="en-US" sz="1400" dirty="0">
                <a:solidFill>
                  <a:schemeClr val="bg1"/>
                </a:solidFill>
              </a:rPr>
              <a:t> 66.420000 </a:t>
            </a:r>
          </a:p>
          <a:p>
            <a:pPr marL="342900" indent="-342900">
              <a:buFont typeface="+mj-lt"/>
              <a:buAutoNum type="arabicPeriod"/>
            </a:pPr>
            <a:r>
              <a:rPr lang="en-US" sz="1400" dirty="0" err="1">
                <a:solidFill>
                  <a:schemeClr val="bg1"/>
                </a:solidFill>
              </a:rPr>
              <a:t>Nasco</a:t>
            </a:r>
            <a:r>
              <a:rPr lang="en-US" sz="1400" dirty="0">
                <a:solidFill>
                  <a:schemeClr val="bg1"/>
                </a:solidFill>
              </a:rPr>
              <a:t> 65.000000</a:t>
            </a:r>
          </a:p>
          <a:p>
            <a:pPr marL="342900" indent="-342900">
              <a:buFont typeface="+mj-lt"/>
              <a:buAutoNum type="arabicPeriod"/>
            </a:pPr>
            <a:endParaRPr lang="en-US" sz="1400" dirty="0">
              <a:solidFill>
                <a:schemeClr val="bg1"/>
              </a:solidFill>
            </a:endParaRP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logo&#10;&#10;Description automatically generated">
            <a:extLst>
              <a:ext uri="{FF2B5EF4-FFF2-40B4-BE49-F238E27FC236}">
                <a16:creationId xmlns:a16="http://schemas.microsoft.com/office/drawing/2014/main" id="{00B10A9C-F73A-5443-A4C4-155F72303081}"/>
              </a:ext>
            </a:extLst>
          </p:cNvPr>
          <p:cNvPicPr>
            <a:picLocks noChangeAspect="1"/>
          </p:cNvPicPr>
          <p:nvPr/>
        </p:nvPicPr>
        <p:blipFill>
          <a:blip r:embed="rId4"/>
          <a:stretch>
            <a:fillRect/>
          </a:stretch>
        </p:blipFill>
        <p:spPr>
          <a:xfrm>
            <a:off x="5593085" y="1877554"/>
            <a:ext cx="5629268" cy="3096097"/>
          </a:xfrm>
          <a:prstGeom prst="rect">
            <a:avLst/>
          </a:prstGeom>
          <a:ln>
            <a:noFill/>
          </a:ln>
          <a:effectLst/>
        </p:spPr>
      </p:pic>
      <p:sp>
        <p:nvSpPr>
          <p:cNvPr id="5" name="TextBox 4">
            <a:extLst>
              <a:ext uri="{FF2B5EF4-FFF2-40B4-BE49-F238E27FC236}">
                <a16:creationId xmlns:a16="http://schemas.microsoft.com/office/drawing/2014/main" id="{CDFBE923-DABC-6648-A3C4-857B86CB962F}"/>
              </a:ext>
            </a:extLst>
          </p:cNvPr>
          <p:cNvSpPr txBox="1"/>
          <p:nvPr/>
        </p:nvSpPr>
        <p:spPr>
          <a:xfrm>
            <a:off x="128193" y="5519996"/>
            <a:ext cx="4382671" cy="1169551"/>
          </a:xfrm>
          <a:prstGeom prst="rect">
            <a:avLst/>
          </a:prstGeom>
          <a:noFill/>
        </p:spPr>
        <p:txBody>
          <a:bodyPr wrap="square" rtlCol="0">
            <a:spAutoFit/>
          </a:bodyPr>
          <a:lstStyle/>
          <a:p>
            <a:r>
              <a:rPr lang="en-US" sz="1400" dirty="0">
                <a:solidFill>
                  <a:schemeClr val="bg1"/>
                </a:solidFill>
              </a:rPr>
              <a:t>While Chardonnay is the most common variety of wine, it is neither the most expensive nor the highest rated wine. </a:t>
            </a:r>
            <a:r>
              <a:rPr lang="en-US" sz="1400" dirty="0" err="1">
                <a:solidFill>
                  <a:schemeClr val="bg1"/>
                </a:solidFill>
              </a:rPr>
              <a:t>Muscadel</a:t>
            </a:r>
            <a:r>
              <a:rPr lang="en-US" sz="1400" dirty="0">
                <a:solidFill>
                  <a:schemeClr val="bg1"/>
                </a:solidFill>
              </a:rPr>
              <a:t> is the most expensive variety of wine in our dataset, and Tokay is the highest rated.</a:t>
            </a:r>
          </a:p>
        </p:txBody>
      </p:sp>
    </p:spTree>
    <p:extLst>
      <p:ext uri="{BB962C8B-B14F-4D97-AF65-F5344CB8AC3E}">
        <p14:creationId xmlns:p14="http://schemas.microsoft.com/office/powerpoint/2010/main" val="2078857963"/>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85B3B-1BB5-F448-9041-AC7B1F2890D6}"/>
              </a:ext>
            </a:extLst>
          </p:cNvPr>
          <p:cNvSpPr>
            <a:spLocks noGrp="1"/>
          </p:cNvSpPr>
          <p:nvPr>
            <p:ph type="title"/>
          </p:nvPr>
        </p:nvSpPr>
        <p:spPr/>
        <p:txBody>
          <a:bodyPr/>
          <a:lstStyle/>
          <a:p>
            <a:r>
              <a:rPr lang="en-US" dirty="0"/>
              <a:t>Dataset Overview</a:t>
            </a:r>
          </a:p>
        </p:txBody>
      </p:sp>
      <p:sp>
        <p:nvSpPr>
          <p:cNvPr id="3" name="Content Placeholder 2">
            <a:extLst>
              <a:ext uri="{FF2B5EF4-FFF2-40B4-BE49-F238E27FC236}">
                <a16:creationId xmlns:a16="http://schemas.microsoft.com/office/drawing/2014/main" id="{72B2DD24-B60E-064B-A1AE-930965650C9A}"/>
              </a:ext>
            </a:extLst>
          </p:cNvPr>
          <p:cNvSpPr>
            <a:spLocks noGrp="1"/>
          </p:cNvSpPr>
          <p:nvPr>
            <p:ph idx="1"/>
          </p:nvPr>
        </p:nvSpPr>
        <p:spPr/>
        <p:txBody>
          <a:bodyPr/>
          <a:lstStyle/>
          <a:p>
            <a:r>
              <a:rPr lang="en-US" dirty="0"/>
              <a:t>This dataset was scraped from Wine Enthusiast by Zach </a:t>
            </a:r>
            <a:r>
              <a:rPr lang="en-US" dirty="0" err="1"/>
              <a:t>Thoutt</a:t>
            </a:r>
            <a:r>
              <a:rPr lang="en-US" dirty="0"/>
              <a:t>, and posted on Kaggle. </a:t>
            </a:r>
          </a:p>
          <a:p>
            <a:r>
              <a:rPr lang="en-US" dirty="0"/>
              <a:t>Goal: to create models that will try to predict the price of of a bottle of wine or the points rating of a wine, based on wine review data.</a:t>
            </a:r>
          </a:p>
          <a:p>
            <a:r>
              <a:rPr lang="en-US" dirty="0"/>
              <a:t>Target Variables</a:t>
            </a:r>
          </a:p>
          <a:p>
            <a:pPr lvl="1"/>
            <a:r>
              <a:rPr lang="en-US" dirty="0"/>
              <a:t>Wine price (price of a 750 ml bottle)</a:t>
            </a:r>
          </a:p>
          <a:p>
            <a:pPr lvl="1"/>
            <a:r>
              <a:rPr lang="en-US" dirty="0"/>
              <a:t>Wine rating </a:t>
            </a:r>
          </a:p>
        </p:txBody>
      </p:sp>
    </p:spTree>
    <p:extLst>
      <p:ext uri="{BB962C8B-B14F-4D97-AF65-F5344CB8AC3E}">
        <p14:creationId xmlns:p14="http://schemas.microsoft.com/office/powerpoint/2010/main" val="32174732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EF0AFCA-F0AA-A94F-820A-C737722BBDDE}"/>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Variable exploration: Description</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C4C98ED3-2233-764A-98D2-1D2010931A94}"/>
              </a:ext>
            </a:extLst>
          </p:cNvPr>
          <p:cNvSpPr>
            <a:spLocks noGrp="1"/>
          </p:cNvSpPr>
          <p:nvPr>
            <p:ph idx="1"/>
          </p:nvPr>
        </p:nvSpPr>
        <p:spPr>
          <a:xfrm>
            <a:off x="680321" y="2336873"/>
            <a:ext cx="3656289" cy="3599316"/>
          </a:xfrm>
        </p:spPr>
        <p:txBody>
          <a:bodyPr>
            <a:normAutofit/>
          </a:bodyPr>
          <a:lstStyle/>
          <a:p>
            <a:r>
              <a:rPr lang="en-US" sz="1400" dirty="0">
                <a:solidFill>
                  <a:srgbClr val="FFFFFF"/>
                </a:solidFill>
              </a:rPr>
              <a:t>The description of the wines is what a sommelier says about a particular wine</a:t>
            </a:r>
          </a:p>
          <a:p>
            <a:r>
              <a:rPr lang="en-US" sz="1400" dirty="0">
                <a:solidFill>
                  <a:srgbClr val="FFFFFF"/>
                </a:solidFill>
              </a:rPr>
              <a:t>Descriptions could hold insights into wine ratings, as well as ratings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close up of a newspaper&#10;&#10;Description automatically generated">
            <a:extLst>
              <a:ext uri="{FF2B5EF4-FFF2-40B4-BE49-F238E27FC236}">
                <a16:creationId xmlns:a16="http://schemas.microsoft.com/office/drawing/2014/main" id="{3B718462-96E0-0642-B272-24D50D55DB55}"/>
              </a:ext>
            </a:extLst>
          </p:cNvPr>
          <p:cNvPicPr>
            <a:picLocks noChangeAspect="1"/>
          </p:cNvPicPr>
          <p:nvPr/>
        </p:nvPicPr>
        <p:blipFill>
          <a:blip r:embed="rId4"/>
          <a:stretch>
            <a:fillRect/>
          </a:stretch>
        </p:blipFill>
        <p:spPr>
          <a:xfrm>
            <a:off x="5593085" y="1997176"/>
            <a:ext cx="5629268" cy="2856853"/>
          </a:xfrm>
          <a:prstGeom prst="rect">
            <a:avLst/>
          </a:prstGeom>
          <a:ln>
            <a:noFill/>
          </a:ln>
          <a:effectLst/>
        </p:spPr>
      </p:pic>
    </p:spTree>
    <p:extLst>
      <p:ext uri="{BB962C8B-B14F-4D97-AF65-F5344CB8AC3E}">
        <p14:creationId xmlns:p14="http://schemas.microsoft.com/office/powerpoint/2010/main" val="2393365991"/>
      </p:ext>
    </p:extLst>
  </p:cSld>
  <p:clrMapOvr>
    <a:overrideClrMapping bg1="lt1" tx1="dk1" bg2="lt2" tx2="dk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B36198-D116-5A44-9A72-76F59E9B3C11}"/>
              </a:ext>
            </a:extLst>
          </p:cNvPr>
          <p:cNvSpPr txBox="1"/>
          <p:nvPr/>
        </p:nvSpPr>
        <p:spPr>
          <a:xfrm>
            <a:off x="2885826" y="2967335"/>
            <a:ext cx="6420347" cy="923330"/>
          </a:xfrm>
          <a:prstGeom prst="rect">
            <a:avLst/>
          </a:prstGeom>
          <a:noFill/>
        </p:spPr>
        <p:txBody>
          <a:bodyPr wrap="none" rtlCol="0">
            <a:spAutoFit/>
          </a:bodyPr>
          <a:lstStyle/>
          <a:p>
            <a:r>
              <a:rPr lang="en-US" sz="5400" dirty="0"/>
              <a:t>Feature Engineering</a:t>
            </a:r>
          </a:p>
        </p:txBody>
      </p:sp>
    </p:spTree>
    <p:extLst>
      <p:ext uri="{BB962C8B-B14F-4D97-AF65-F5344CB8AC3E}">
        <p14:creationId xmlns:p14="http://schemas.microsoft.com/office/powerpoint/2010/main" val="14348047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05C33-8240-7C47-AE81-E9BAE47EEF46}"/>
              </a:ext>
            </a:extLst>
          </p:cNvPr>
          <p:cNvSpPr>
            <a:spLocks noGrp="1"/>
          </p:cNvSpPr>
          <p:nvPr>
            <p:ph type="title"/>
          </p:nvPr>
        </p:nvSpPr>
        <p:spPr/>
        <p:txBody>
          <a:bodyPr/>
          <a:lstStyle/>
          <a:p>
            <a:r>
              <a:rPr lang="en-US" dirty="0"/>
              <a:t>Feature Engineering: Origin</a:t>
            </a:r>
          </a:p>
        </p:txBody>
      </p:sp>
      <p:sp>
        <p:nvSpPr>
          <p:cNvPr id="3" name="Content Placeholder 2">
            <a:extLst>
              <a:ext uri="{FF2B5EF4-FFF2-40B4-BE49-F238E27FC236}">
                <a16:creationId xmlns:a16="http://schemas.microsoft.com/office/drawing/2014/main" id="{86E2AF12-A3BA-9044-AFC7-D46E6D5807CD}"/>
              </a:ext>
            </a:extLst>
          </p:cNvPr>
          <p:cNvSpPr>
            <a:spLocks noGrp="1"/>
          </p:cNvSpPr>
          <p:nvPr>
            <p:ph idx="1"/>
          </p:nvPr>
        </p:nvSpPr>
        <p:spPr/>
        <p:txBody>
          <a:bodyPr/>
          <a:lstStyle/>
          <a:p>
            <a:r>
              <a:rPr lang="en-US" dirty="0"/>
              <a:t>Country, province, region_1, and winery are hierarchical features</a:t>
            </a:r>
          </a:p>
          <a:p>
            <a:pPr lvl="1"/>
            <a:r>
              <a:rPr lang="en-US" dirty="0"/>
              <a:t>Not mutually exclusive, including them all doesn’t make sense. </a:t>
            </a:r>
          </a:p>
          <a:p>
            <a:r>
              <a:rPr lang="en-US" dirty="0"/>
              <a:t>In order to reduce dimensionality, we will combine country and province into a feature called ”origin”</a:t>
            </a:r>
          </a:p>
          <a:p>
            <a:pPr lvl="1"/>
            <a:r>
              <a:rPr lang="en-US" dirty="0"/>
              <a:t>The variance in the points and prices of wines by region and winery will be captured by the origin feature</a:t>
            </a:r>
          </a:p>
          <a:p>
            <a:r>
              <a:rPr lang="en-US" dirty="0"/>
              <a:t>The origin feature will be composed of the country and province, specifically provinces with at least 100 wines.</a:t>
            </a:r>
          </a:p>
          <a:p>
            <a:endParaRPr lang="en-US" dirty="0"/>
          </a:p>
        </p:txBody>
      </p:sp>
    </p:spTree>
    <p:extLst>
      <p:ext uri="{BB962C8B-B14F-4D97-AF65-F5344CB8AC3E}">
        <p14:creationId xmlns:p14="http://schemas.microsoft.com/office/powerpoint/2010/main" val="35322604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5" name="Picture 54">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57" name="Picture 56">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9" name="Rectangle 58">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30A79C0-A6A5-8D40-A0B1-D4C32D1F49C4}"/>
              </a:ext>
            </a:extLst>
          </p:cNvPr>
          <p:cNvSpPr>
            <a:spLocks noGrp="1"/>
          </p:cNvSpPr>
          <p:nvPr>
            <p:ph type="title"/>
          </p:nvPr>
        </p:nvSpPr>
        <p:spPr>
          <a:xfrm>
            <a:off x="680321" y="753228"/>
            <a:ext cx="4136123" cy="1080938"/>
          </a:xfrm>
        </p:spPr>
        <p:txBody>
          <a:bodyPr>
            <a:normAutofit/>
          </a:bodyPr>
          <a:lstStyle/>
          <a:p>
            <a:r>
              <a:rPr lang="en-US" sz="2400">
                <a:solidFill>
                  <a:srgbClr val="FFFFFF"/>
                </a:solidFill>
              </a:rPr>
              <a:t>Feature Engineering: Description length</a:t>
            </a:r>
          </a:p>
        </p:txBody>
      </p:sp>
      <p:pic>
        <p:nvPicPr>
          <p:cNvPr id="63" name="Picture 62">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BFEB124-1B43-F84B-98F7-3843C382BC1E}"/>
              </a:ext>
            </a:extLst>
          </p:cNvPr>
          <p:cNvSpPr>
            <a:spLocks noGrp="1"/>
          </p:cNvSpPr>
          <p:nvPr>
            <p:ph idx="1"/>
          </p:nvPr>
        </p:nvSpPr>
        <p:spPr>
          <a:xfrm>
            <a:off x="680321" y="2336873"/>
            <a:ext cx="3656289" cy="3599316"/>
          </a:xfrm>
        </p:spPr>
        <p:txBody>
          <a:bodyPr>
            <a:normAutofit/>
          </a:bodyPr>
          <a:lstStyle/>
          <a:p>
            <a:r>
              <a:rPr lang="en-US" sz="1400" dirty="0">
                <a:solidFill>
                  <a:srgbClr val="FFFFFF"/>
                </a:solidFill>
              </a:rPr>
              <a:t>Creating a feature to get the length of each description, as it may help in predicting the points/price of the wine</a:t>
            </a:r>
          </a:p>
          <a:p>
            <a:r>
              <a:rPr lang="en-US" sz="1400" dirty="0">
                <a:solidFill>
                  <a:srgbClr val="FFFFFF"/>
                </a:solidFill>
              </a:rPr>
              <a:t>Interesting to see a fairly normal distribution for the description lengths </a:t>
            </a:r>
          </a:p>
        </p:txBody>
      </p:sp>
      <p:sp useBgFill="1">
        <p:nvSpPr>
          <p:cNvPr id="65" name="Rectangle 64">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cell phone&#10;&#10;Description automatically generated">
            <a:extLst>
              <a:ext uri="{FF2B5EF4-FFF2-40B4-BE49-F238E27FC236}">
                <a16:creationId xmlns:a16="http://schemas.microsoft.com/office/drawing/2014/main" id="{E3890ACD-062C-1E47-96B2-B1F61192E56F}"/>
              </a:ext>
            </a:extLst>
          </p:cNvPr>
          <p:cNvPicPr>
            <a:picLocks noChangeAspect="1"/>
          </p:cNvPicPr>
          <p:nvPr/>
        </p:nvPicPr>
        <p:blipFill>
          <a:blip r:embed="rId4"/>
          <a:stretch>
            <a:fillRect/>
          </a:stretch>
        </p:blipFill>
        <p:spPr>
          <a:xfrm>
            <a:off x="5859750" y="955591"/>
            <a:ext cx="4927993" cy="4777217"/>
          </a:xfrm>
          <a:prstGeom prst="rect">
            <a:avLst/>
          </a:prstGeom>
          <a:ln>
            <a:noFill/>
          </a:ln>
          <a:effectLst/>
        </p:spPr>
      </p:pic>
    </p:spTree>
    <p:extLst>
      <p:ext uri="{BB962C8B-B14F-4D97-AF65-F5344CB8AC3E}">
        <p14:creationId xmlns:p14="http://schemas.microsoft.com/office/powerpoint/2010/main" val="1388464868"/>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3" name="Rectangle 12">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1B941B0-2DBD-304F-A04E-5002C8BE454B}"/>
              </a:ext>
            </a:extLst>
          </p:cNvPr>
          <p:cNvSpPr>
            <a:spLocks noGrp="1"/>
          </p:cNvSpPr>
          <p:nvPr>
            <p:ph type="title"/>
          </p:nvPr>
        </p:nvSpPr>
        <p:spPr>
          <a:xfrm>
            <a:off x="680321" y="753228"/>
            <a:ext cx="4136123" cy="1080938"/>
          </a:xfrm>
        </p:spPr>
        <p:txBody>
          <a:bodyPr>
            <a:normAutofit/>
          </a:bodyPr>
          <a:lstStyle/>
          <a:p>
            <a:r>
              <a:rPr lang="en-US" sz="2400" dirty="0"/>
              <a:t>Feature Engineering: Description length</a:t>
            </a:r>
          </a:p>
        </p:txBody>
      </p:sp>
      <p:pic>
        <p:nvPicPr>
          <p:cNvPr id="17" name="Picture 16">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ED69416-9391-E34C-953B-F858065D18F2}"/>
              </a:ext>
            </a:extLst>
          </p:cNvPr>
          <p:cNvSpPr>
            <a:spLocks noGrp="1"/>
          </p:cNvSpPr>
          <p:nvPr>
            <p:ph idx="1"/>
          </p:nvPr>
        </p:nvSpPr>
        <p:spPr>
          <a:xfrm>
            <a:off x="680321" y="2336873"/>
            <a:ext cx="3656289" cy="3599316"/>
          </a:xfrm>
        </p:spPr>
        <p:txBody>
          <a:bodyPr>
            <a:normAutofit/>
          </a:bodyPr>
          <a:lstStyle/>
          <a:p>
            <a:r>
              <a:rPr lang="en-US" sz="1800" dirty="0"/>
              <a:t>Visualizing </a:t>
            </a:r>
            <a:r>
              <a:rPr lang="en-US" sz="1800" dirty="0" err="1"/>
              <a:t>description_length</a:t>
            </a:r>
            <a:r>
              <a:rPr lang="en-US" sz="1800" dirty="0"/>
              <a:t> and its relationship to price and points</a:t>
            </a:r>
          </a:p>
        </p:txBody>
      </p:sp>
      <p:pic>
        <p:nvPicPr>
          <p:cNvPr id="4" name="Picture 3">
            <a:extLst>
              <a:ext uri="{FF2B5EF4-FFF2-40B4-BE49-F238E27FC236}">
                <a16:creationId xmlns:a16="http://schemas.microsoft.com/office/drawing/2014/main" id="{B4DD0D46-138A-DD4A-A518-8D552951853A}"/>
              </a:ext>
            </a:extLst>
          </p:cNvPr>
          <p:cNvPicPr>
            <a:picLocks noChangeAspect="1"/>
          </p:cNvPicPr>
          <p:nvPr/>
        </p:nvPicPr>
        <p:blipFill>
          <a:blip r:embed="rId4"/>
          <a:stretch>
            <a:fillRect/>
          </a:stretch>
        </p:blipFill>
        <p:spPr>
          <a:xfrm>
            <a:off x="5276090" y="1822446"/>
            <a:ext cx="6269479" cy="3213108"/>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021983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2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2"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355FE5-F7C9-1D41-8AC8-F8817988F457}"/>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Feature Engineering: Wine descriptions</a:t>
            </a:r>
          </a:p>
        </p:txBody>
      </p:sp>
      <p:pic>
        <p:nvPicPr>
          <p:cNvPr id="24"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BFEB53A1-EAF9-A342-B628-D1CCE735B49A}"/>
              </a:ext>
            </a:extLst>
          </p:cNvPr>
          <p:cNvSpPr>
            <a:spLocks noGrp="1"/>
          </p:cNvSpPr>
          <p:nvPr>
            <p:ph idx="1"/>
          </p:nvPr>
        </p:nvSpPr>
        <p:spPr>
          <a:xfrm>
            <a:off x="680321" y="2336873"/>
            <a:ext cx="3656289" cy="3599316"/>
          </a:xfrm>
        </p:spPr>
        <p:txBody>
          <a:bodyPr>
            <a:normAutofit lnSpcReduction="10000"/>
          </a:bodyPr>
          <a:lstStyle/>
          <a:p>
            <a:r>
              <a:rPr lang="en-US" sz="1400" dirty="0">
                <a:solidFill>
                  <a:srgbClr val="FFFFFF"/>
                </a:solidFill>
              </a:rPr>
              <a:t>Cleaned up the text</a:t>
            </a:r>
          </a:p>
          <a:p>
            <a:pPr lvl="1"/>
            <a:r>
              <a:rPr lang="en-US" sz="1000" dirty="0">
                <a:solidFill>
                  <a:srgbClr val="FFFFFF"/>
                </a:solidFill>
              </a:rPr>
              <a:t>Lower case</a:t>
            </a:r>
          </a:p>
          <a:p>
            <a:pPr lvl="1"/>
            <a:r>
              <a:rPr lang="en-US" sz="1000" dirty="0">
                <a:solidFill>
                  <a:srgbClr val="FFFFFF"/>
                </a:solidFill>
              </a:rPr>
              <a:t>Remove punctuation</a:t>
            </a:r>
          </a:p>
          <a:p>
            <a:pPr lvl="1"/>
            <a:r>
              <a:rPr lang="en-US" sz="1000" dirty="0">
                <a:solidFill>
                  <a:srgbClr val="FFFFFF"/>
                </a:solidFill>
              </a:rPr>
              <a:t>Change characters to ordinary ASCII format</a:t>
            </a:r>
          </a:p>
          <a:p>
            <a:pPr lvl="1"/>
            <a:endParaRPr lang="en-US" sz="1000" dirty="0">
              <a:solidFill>
                <a:srgbClr val="FFFFFF"/>
              </a:solidFill>
            </a:endParaRPr>
          </a:p>
          <a:p>
            <a:r>
              <a:rPr lang="en-US" sz="1400" dirty="0">
                <a:solidFill>
                  <a:srgbClr val="FFFFFF"/>
                </a:solidFill>
              </a:rPr>
              <a:t>Removed wine varieties and provinces from descriptions</a:t>
            </a:r>
          </a:p>
          <a:p>
            <a:pPr lvl="1"/>
            <a:r>
              <a:rPr lang="en-US" sz="1000" dirty="0">
                <a:solidFill>
                  <a:schemeClr val="bg1"/>
                </a:solidFill>
              </a:rPr>
              <a:t>361 unique words that appear in 'variety' that will be taken out of the description </a:t>
            </a:r>
          </a:p>
          <a:p>
            <a:pPr lvl="1"/>
            <a:r>
              <a:rPr lang="en-US" sz="1000" dirty="0">
                <a:solidFill>
                  <a:schemeClr val="bg1"/>
                </a:solidFill>
              </a:rPr>
              <a:t>397 unique words that appear in 'province' that will be taken out of the description</a:t>
            </a:r>
          </a:p>
          <a:p>
            <a:r>
              <a:rPr lang="en-US" sz="1400" dirty="0">
                <a:solidFill>
                  <a:srgbClr val="FFFFFF"/>
                </a:solidFill>
              </a:rPr>
              <a:t>Removed ”</a:t>
            </a:r>
            <a:r>
              <a:rPr lang="en-US" sz="1400" dirty="0" err="1">
                <a:solidFill>
                  <a:srgbClr val="FFFFFF"/>
                </a:solidFill>
              </a:rPr>
              <a:t>stopwords</a:t>
            </a:r>
            <a:r>
              <a:rPr lang="en-US" sz="1400" dirty="0">
                <a:solidFill>
                  <a:srgbClr val="FFFFFF"/>
                </a:solidFill>
              </a:rPr>
              <a:t>”</a:t>
            </a:r>
          </a:p>
          <a:p>
            <a:pPr lvl="1"/>
            <a:r>
              <a:rPr lang="en-US" sz="1000" dirty="0">
                <a:solidFill>
                  <a:srgbClr val="FFFFFF"/>
                </a:solidFill>
              </a:rPr>
              <a:t>Words that do not contribute meaningfulness to a description</a:t>
            </a:r>
          </a:p>
          <a:p>
            <a:pPr lvl="1"/>
            <a:r>
              <a:rPr lang="en-US" sz="1000" dirty="0">
                <a:solidFill>
                  <a:srgbClr val="FFFFFF"/>
                </a:solidFill>
              </a:rPr>
              <a:t>E. g. "drink", "</a:t>
            </a:r>
            <a:r>
              <a:rPr lang="en-US" sz="1000" dirty="0" err="1">
                <a:solidFill>
                  <a:srgbClr val="FFFFFF"/>
                </a:solidFill>
              </a:rPr>
              <a:t>theres</a:t>
            </a:r>
            <a:r>
              <a:rPr lang="en-US" sz="1000" dirty="0">
                <a:solidFill>
                  <a:srgbClr val="FFFFFF"/>
                </a:solidFill>
              </a:rPr>
              <a:t>", "like", "now", "wine", "flavor", "flavors", "taste", etc.</a:t>
            </a:r>
          </a:p>
          <a:p>
            <a:r>
              <a:rPr lang="en-US" sz="1400" dirty="0">
                <a:solidFill>
                  <a:schemeClr val="bg1"/>
                </a:solidFill>
              </a:rPr>
              <a:t>Leaves us with 20662 unique words across all the descriptions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outdoor&#10;&#10;Description automatically generated">
            <a:extLst>
              <a:ext uri="{FF2B5EF4-FFF2-40B4-BE49-F238E27FC236}">
                <a16:creationId xmlns:a16="http://schemas.microsoft.com/office/drawing/2014/main" id="{98215B6D-3404-5747-A93D-6A9F347FEF83}"/>
              </a:ext>
            </a:extLst>
          </p:cNvPr>
          <p:cNvPicPr>
            <a:picLocks noChangeAspect="1"/>
          </p:cNvPicPr>
          <p:nvPr/>
        </p:nvPicPr>
        <p:blipFill>
          <a:blip r:embed="rId4"/>
          <a:stretch>
            <a:fillRect/>
          </a:stretch>
        </p:blipFill>
        <p:spPr>
          <a:xfrm>
            <a:off x="5593085" y="1997176"/>
            <a:ext cx="5629268" cy="2856853"/>
          </a:xfrm>
          <a:prstGeom prst="rect">
            <a:avLst/>
          </a:prstGeom>
          <a:ln>
            <a:noFill/>
          </a:ln>
          <a:effectLst/>
        </p:spPr>
      </p:pic>
    </p:spTree>
    <p:extLst>
      <p:ext uri="{BB962C8B-B14F-4D97-AF65-F5344CB8AC3E}">
        <p14:creationId xmlns:p14="http://schemas.microsoft.com/office/powerpoint/2010/main" val="1068695454"/>
      </p:ext>
    </p:extLst>
  </p:cSld>
  <p:clrMapOvr>
    <a:overrideClrMapping bg1="lt1" tx1="dk1" bg2="lt2" tx2="dk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1131E-4B3D-F847-8C0F-6381C7C7E106}"/>
              </a:ext>
            </a:extLst>
          </p:cNvPr>
          <p:cNvSpPr>
            <a:spLocks noGrp="1"/>
          </p:cNvSpPr>
          <p:nvPr>
            <p:ph type="title"/>
          </p:nvPr>
        </p:nvSpPr>
        <p:spPr/>
        <p:txBody>
          <a:bodyPr/>
          <a:lstStyle/>
          <a:p>
            <a:r>
              <a:rPr lang="en-US" dirty="0"/>
              <a:t>Analyzing Wine Descriptions</a:t>
            </a:r>
          </a:p>
        </p:txBody>
      </p:sp>
      <p:sp>
        <p:nvSpPr>
          <p:cNvPr id="3" name="Content Placeholder 2">
            <a:extLst>
              <a:ext uri="{FF2B5EF4-FFF2-40B4-BE49-F238E27FC236}">
                <a16:creationId xmlns:a16="http://schemas.microsoft.com/office/drawing/2014/main" id="{BB0DF6DB-499B-9B4E-990A-9F21C7EE887F}"/>
              </a:ext>
            </a:extLst>
          </p:cNvPr>
          <p:cNvSpPr>
            <a:spLocks noGrp="1"/>
          </p:cNvSpPr>
          <p:nvPr>
            <p:ph idx="1"/>
          </p:nvPr>
        </p:nvSpPr>
        <p:spPr/>
        <p:txBody>
          <a:bodyPr>
            <a:normAutofit fontScale="70000" lnSpcReduction="20000"/>
          </a:bodyPr>
          <a:lstStyle/>
          <a:p>
            <a:r>
              <a:rPr lang="en-US" dirty="0"/>
              <a:t>TF-IDF (Term frequency-inverse document frequency)</a:t>
            </a:r>
          </a:p>
          <a:p>
            <a:r>
              <a:rPr lang="en-US" dirty="0"/>
              <a:t>What is </a:t>
            </a:r>
            <a:r>
              <a:rPr lang="en-US" dirty="0" err="1"/>
              <a:t>Tf-idf</a:t>
            </a:r>
            <a:r>
              <a:rPr lang="en-US" dirty="0"/>
              <a:t>?</a:t>
            </a:r>
          </a:p>
          <a:p>
            <a:pPr lvl="1"/>
            <a:r>
              <a:rPr lang="en-US" dirty="0"/>
              <a:t>In this case, </a:t>
            </a:r>
            <a:r>
              <a:rPr lang="en-US" dirty="0" err="1"/>
              <a:t>Tf-idf</a:t>
            </a:r>
            <a:r>
              <a:rPr lang="en-US" dirty="0"/>
              <a:t> is a technique for determining roughly what each description in a set of descriptions is “about”. It accomplishes this by looking at two simple metrics:</a:t>
            </a:r>
          </a:p>
          <a:p>
            <a:pPr lvl="2"/>
            <a:r>
              <a:rPr lang="en-US" b="1" dirty="0" err="1"/>
              <a:t>tf</a:t>
            </a:r>
            <a:r>
              <a:rPr lang="en-US" b="1" dirty="0"/>
              <a:t> (term frequency)</a:t>
            </a:r>
            <a:r>
              <a:rPr lang="en-US" dirty="0"/>
              <a:t> Term frequency is the proportion of occurrences of a specific word to total number of words in a description.</a:t>
            </a:r>
          </a:p>
          <a:p>
            <a:pPr lvl="2"/>
            <a:r>
              <a:rPr lang="en-US" b="1" dirty="0" err="1"/>
              <a:t>idf</a:t>
            </a:r>
            <a:r>
              <a:rPr lang="en-US" b="1" dirty="0"/>
              <a:t> (inverse document frequency)</a:t>
            </a:r>
            <a:r>
              <a:rPr lang="en-US" dirty="0"/>
              <a:t> Inverse document frequency is the inverse of the proportion of descriptions that contain that word/phrase.</a:t>
            </a:r>
          </a:p>
          <a:p>
            <a:r>
              <a:rPr lang="en-US" dirty="0"/>
              <a:t>The general idea is that if specific words appears a lot of times in a given description, but </a:t>
            </a:r>
            <a:r>
              <a:rPr lang="en-US" dirty="0" err="1"/>
              <a:t>dont</a:t>
            </a:r>
            <a:r>
              <a:rPr lang="en-US" dirty="0"/>
              <a:t> appear in many other descriptions, then we have a good idea that those words are important in distinguishing that description, and that wine from all the others.</a:t>
            </a:r>
          </a:p>
          <a:p>
            <a:r>
              <a:rPr lang="en-US" dirty="0"/>
              <a:t>Using </a:t>
            </a:r>
            <a:r>
              <a:rPr lang="en-US" dirty="0" err="1"/>
              <a:t>TfidfVectorizer</a:t>
            </a:r>
            <a:r>
              <a:rPr lang="en-US" dirty="0"/>
              <a:t> to vectorize our descriptions</a:t>
            </a:r>
          </a:p>
          <a:p>
            <a:pPr lvl="1"/>
            <a:r>
              <a:rPr lang="en-US" dirty="0"/>
              <a:t>Setting </a:t>
            </a:r>
            <a:r>
              <a:rPr lang="en-US" dirty="0" err="1"/>
              <a:t>min_df</a:t>
            </a:r>
            <a:r>
              <a:rPr lang="en-US" dirty="0"/>
              <a:t> = 50, which means a word must appear in at least 50 documents to be counted</a:t>
            </a:r>
          </a:p>
          <a:p>
            <a:pPr lvl="2"/>
            <a:r>
              <a:rPr lang="en-US" dirty="0"/>
              <a:t>This is a way to avoid counting proper nouns and other words that do not tell us much about the characteristics of a wine</a:t>
            </a:r>
          </a:p>
          <a:p>
            <a:pPr lvl="1"/>
            <a:endParaRPr lang="en-US" dirty="0"/>
          </a:p>
          <a:p>
            <a:endParaRPr lang="en-US" dirty="0"/>
          </a:p>
        </p:txBody>
      </p:sp>
    </p:spTree>
    <p:extLst>
      <p:ext uri="{BB962C8B-B14F-4D97-AF65-F5344CB8AC3E}">
        <p14:creationId xmlns:p14="http://schemas.microsoft.com/office/powerpoint/2010/main" val="38836961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2C0FF8-A448-4D4A-A8E6-ED29331C9D24}"/>
              </a:ext>
            </a:extLst>
          </p:cNvPr>
          <p:cNvSpPr txBox="1"/>
          <p:nvPr/>
        </p:nvSpPr>
        <p:spPr>
          <a:xfrm>
            <a:off x="2319867" y="2967335"/>
            <a:ext cx="8036944" cy="923330"/>
          </a:xfrm>
          <a:prstGeom prst="rect">
            <a:avLst/>
          </a:prstGeom>
          <a:noFill/>
        </p:spPr>
        <p:txBody>
          <a:bodyPr wrap="none" rtlCol="0">
            <a:spAutoFit/>
          </a:bodyPr>
          <a:lstStyle/>
          <a:p>
            <a:r>
              <a:rPr lang="en-US" sz="5400" dirty="0"/>
              <a:t>Dimensionality Reduction</a:t>
            </a:r>
          </a:p>
        </p:txBody>
      </p:sp>
    </p:spTree>
    <p:extLst>
      <p:ext uri="{BB962C8B-B14F-4D97-AF65-F5344CB8AC3E}">
        <p14:creationId xmlns:p14="http://schemas.microsoft.com/office/powerpoint/2010/main" val="29849816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B0FA309-807F-4C17-98EF-A3BA7388E2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2642A87B-CAE9-4F8F-B293-28388E45D9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8" name="Rectangle 27">
            <a:extLst>
              <a:ext uri="{FF2B5EF4-FFF2-40B4-BE49-F238E27FC236}">
                <a16:creationId xmlns:a16="http://schemas.microsoft.com/office/drawing/2014/main" id="{C8FA1749-B91A-40E7-AD01-0B9C9C6AF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a:extLst>
              <a:ext uri="{FF2B5EF4-FFF2-40B4-BE49-F238E27FC236}">
                <a16:creationId xmlns:a16="http://schemas.microsoft.com/office/drawing/2014/main" id="{3B7A934F-FFF7-4353-83D3-4EF66E93EE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668"/>
          </a:xfrm>
          <a:prstGeom prst="rect">
            <a:avLst/>
          </a:prstGeom>
        </p:spPr>
      </p:pic>
      <p:sp>
        <p:nvSpPr>
          <p:cNvPr id="32" name="Rectangle 31">
            <a:extLst>
              <a:ext uri="{FF2B5EF4-FFF2-40B4-BE49-F238E27FC236}">
                <a16:creationId xmlns:a16="http://schemas.microsoft.com/office/drawing/2014/main" id="{700676C8-6DE8-47DD-9A23-D42063A12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838764"/>
            <a:ext cx="4964567" cy="318047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A3ED852-9256-3E41-AA6C-5A354E043BA0}"/>
              </a:ext>
            </a:extLst>
          </p:cNvPr>
          <p:cNvSpPr>
            <a:spLocks noGrp="1"/>
          </p:cNvSpPr>
          <p:nvPr>
            <p:ph type="title"/>
          </p:nvPr>
        </p:nvSpPr>
        <p:spPr>
          <a:xfrm>
            <a:off x="680321" y="2063262"/>
            <a:ext cx="3739279" cy="2661052"/>
          </a:xfrm>
        </p:spPr>
        <p:txBody>
          <a:bodyPr>
            <a:normAutofit/>
          </a:bodyPr>
          <a:lstStyle/>
          <a:p>
            <a:pPr algn="r"/>
            <a:r>
              <a:rPr lang="en-US" sz="4100" dirty="0">
                <a:solidFill>
                  <a:srgbClr val="FFFFFF"/>
                </a:solidFill>
              </a:rPr>
              <a:t>Dimensionality reduction </a:t>
            </a:r>
            <a:br>
              <a:rPr lang="en-US" sz="4100" dirty="0">
                <a:solidFill>
                  <a:srgbClr val="FFFFFF"/>
                </a:solidFill>
              </a:rPr>
            </a:br>
            <a:r>
              <a:rPr lang="en-US" sz="4100" dirty="0">
                <a:solidFill>
                  <a:srgbClr val="FFFFFF"/>
                </a:solidFill>
              </a:rPr>
              <a:t>(TF-IDF)</a:t>
            </a:r>
          </a:p>
        </p:txBody>
      </p:sp>
      <p:sp>
        <p:nvSpPr>
          <p:cNvPr id="3" name="Content Placeholder 2">
            <a:extLst>
              <a:ext uri="{FF2B5EF4-FFF2-40B4-BE49-F238E27FC236}">
                <a16:creationId xmlns:a16="http://schemas.microsoft.com/office/drawing/2014/main" id="{815762C9-43FC-3742-8282-C7289426B44E}"/>
              </a:ext>
            </a:extLst>
          </p:cNvPr>
          <p:cNvSpPr>
            <a:spLocks noGrp="1"/>
          </p:cNvSpPr>
          <p:nvPr>
            <p:ph idx="1"/>
          </p:nvPr>
        </p:nvSpPr>
        <p:spPr>
          <a:xfrm>
            <a:off x="5287995" y="661106"/>
            <a:ext cx="6257362" cy="5503101"/>
          </a:xfrm>
        </p:spPr>
        <p:txBody>
          <a:bodyPr anchor="ctr">
            <a:normAutofit/>
          </a:bodyPr>
          <a:lstStyle/>
          <a:p>
            <a:r>
              <a:rPr lang="en-US" sz="2000" dirty="0">
                <a:solidFill>
                  <a:srgbClr val="FFFFFF"/>
                </a:solidFill>
                <a:latin typeface="Helvetica Neue" panose="02000503000000020004" pitchFamily="2" charset="0"/>
              </a:rPr>
              <a:t>Vectorizing our descriptions yields a 83942 x 3051 sparse matrix describing the information contained in the wine's description. </a:t>
            </a:r>
          </a:p>
          <a:p>
            <a:r>
              <a:rPr lang="en-US" sz="2000" dirty="0">
                <a:solidFill>
                  <a:srgbClr val="FFFFFF"/>
                </a:solidFill>
                <a:latin typeface="Helvetica Neue" panose="02000503000000020004" pitchFamily="2" charset="0"/>
              </a:rPr>
              <a:t>Having 3051 features is computationally very taxing</a:t>
            </a:r>
          </a:p>
          <a:p>
            <a:r>
              <a:rPr lang="en-US" sz="2000" dirty="0">
                <a:solidFill>
                  <a:srgbClr val="FFFFFF"/>
                </a:solidFill>
                <a:latin typeface="Helvetica Neue" panose="02000503000000020004" pitchFamily="2" charset="0"/>
              </a:rPr>
              <a:t>Using SVD we can reduce the size of the TF-IDF description matrix</a:t>
            </a:r>
          </a:p>
          <a:p>
            <a:pPr lvl="1"/>
            <a:r>
              <a:rPr lang="en-US" dirty="0">
                <a:solidFill>
                  <a:srgbClr val="FFFFFF"/>
                </a:solidFill>
                <a:latin typeface="Helvetica Neue" panose="02000503000000020004" pitchFamily="2" charset="0"/>
              </a:rPr>
              <a:t>Used </a:t>
            </a:r>
            <a:r>
              <a:rPr lang="en-US" dirty="0" err="1">
                <a:solidFill>
                  <a:srgbClr val="FFFFFF"/>
                </a:solidFill>
                <a:latin typeface="Helvetica Neue" panose="02000503000000020004" pitchFamily="2" charset="0"/>
              </a:rPr>
              <a:t>TruncatedSVD</a:t>
            </a:r>
            <a:r>
              <a:rPr lang="en-US" dirty="0">
                <a:solidFill>
                  <a:srgbClr val="FFFFFF"/>
                </a:solidFill>
                <a:latin typeface="Helvetica Neue" panose="02000503000000020004" pitchFamily="2" charset="0"/>
              </a:rPr>
              <a:t> module from </a:t>
            </a:r>
            <a:r>
              <a:rPr lang="en-US" dirty="0" err="1">
                <a:solidFill>
                  <a:srgbClr val="FFFFFF"/>
                </a:solidFill>
                <a:latin typeface="Helvetica Neue" panose="02000503000000020004" pitchFamily="2" charset="0"/>
              </a:rPr>
              <a:t>sklearn</a:t>
            </a:r>
            <a:endParaRPr lang="en-US" dirty="0">
              <a:solidFill>
                <a:srgbClr val="FFFFFF"/>
              </a:solidFill>
              <a:latin typeface="Helvetica Neue" panose="02000503000000020004" pitchFamily="2" charset="0"/>
            </a:endParaRPr>
          </a:p>
          <a:p>
            <a:r>
              <a:rPr lang="en-US" sz="2000" dirty="0">
                <a:solidFill>
                  <a:srgbClr val="FFFFFF"/>
                </a:solidFill>
              </a:rPr>
              <a:t>What is SVD?</a:t>
            </a:r>
          </a:p>
          <a:p>
            <a:pPr lvl="1"/>
            <a:r>
              <a:rPr lang="en-US" dirty="0">
                <a:solidFill>
                  <a:srgbClr val="FFFFFF"/>
                </a:solidFill>
              </a:rPr>
              <a:t>The Singular-Value Decomposition, or SVD for short, is a matrix decomposition method for reducing a matrix to its constituent parts in order to make certain subsequent matrix calculations simpler.</a:t>
            </a:r>
          </a:p>
          <a:p>
            <a:endParaRPr lang="en-US" sz="2000" dirty="0">
              <a:solidFill>
                <a:srgbClr val="FFFFFF"/>
              </a:solidFill>
              <a:latin typeface="Helvetica Neue" panose="02000503000000020004" pitchFamily="2" charset="0"/>
            </a:endParaRPr>
          </a:p>
          <a:p>
            <a:endParaRPr lang="en-US" sz="2000" dirty="0">
              <a:solidFill>
                <a:srgbClr val="FFFFFF"/>
              </a:solidFill>
            </a:endParaRPr>
          </a:p>
        </p:txBody>
      </p:sp>
    </p:spTree>
    <p:extLst>
      <p:ext uri="{BB962C8B-B14F-4D97-AF65-F5344CB8AC3E}">
        <p14:creationId xmlns:p14="http://schemas.microsoft.com/office/powerpoint/2010/main" val="6791711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FA3E1D8-9DDE-0A4D-8E28-584EDD392E29}"/>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Dimensionality Reduction of Description TF-IDF matrix</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C220D3F3-99E8-DA4A-A114-AD9E317C6A80}"/>
              </a:ext>
            </a:extLst>
          </p:cNvPr>
          <p:cNvSpPr>
            <a:spLocks noGrp="1"/>
          </p:cNvSpPr>
          <p:nvPr>
            <p:ph idx="1"/>
          </p:nvPr>
        </p:nvSpPr>
        <p:spPr>
          <a:xfrm>
            <a:off x="680321" y="2336873"/>
            <a:ext cx="3656289" cy="3599316"/>
          </a:xfrm>
        </p:spPr>
        <p:txBody>
          <a:bodyPr>
            <a:normAutofit fontScale="77500" lnSpcReduction="20000"/>
          </a:bodyPr>
          <a:lstStyle/>
          <a:p>
            <a:r>
              <a:rPr lang="en-US" dirty="0">
                <a:solidFill>
                  <a:schemeClr val="bg1"/>
                </a:solidFill>
              </a:rPr>
              <a:t>The graph indicates that we can decompose our original 3051 column TF-IDF sparse matrix into 1500 components, while explaining 83.9% of the variance in the original matrix.</a:t>
            </a:r>
          </a:p>
          <a:p>
            <a:r>
              <a:rPr lang="en-US" dirty="0">
                <a:solidFill>
                  <a:schemeClr val="bg1"/>
                </a:solidFill>
              </a:rPr>
              <a:t>Reducing our Description TF-IDF feature size by 50% while only sacrificing 16.1% of the variance in the original feature is a fair tradeoff for better runtimes and manageability when it comes to modeling.</a:t>
            </a:r>
          </a:p>
          <a:p>
            <a:endParaRPr lang="en-US" sz="1400" dirty="0">
              <a:solidFill>
                <a:srgbClr val="FFFFFF"/>
              </a:solidFill>
            </a:endParaRP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AA12306-FE43-C14B-B86B-CEB47CFE26BD}"/>
              </a:ext>
            </a:extLst>
          </p:cNvPr>
          <p:cNvPicPr>
            <a:picLocks noChangeAspect="1"/>
          </p:cNvPicPr>
          <p:nvPr/>
        </p:nvPicPr>
        <p:blipFill>
          <a:blip r:embed="rId4"/>
          <a:stretch>
            <a:fillRect/>
          </a:stretch>
        </p:blipFill>
        <p:spPr>
          <a:xfrm>
            <a:off x="5593085" y="1898664"/>
            <a:ext cx="5629268" cy="3053877"/>
          </a:xfrm>
          <a:prstGeom prst="rect">
            <a:avLst/>
          </a:prstGeom>
          <a:ln>
            <a:noFill/>
          </a:ln>
          <a:effectLst/>
        </p:spPr>
      </p:pic>
    </p:spTree>
    <p:extLst>
      <p:ext uri="{BB962C8B-B14F-4D97-AF65-F5344CB8AC3E}">
        <p14:creationId xmlns:p14="http://schemas.microsoft.com/office/powerpoint/2010/main" val="4074183650"/>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57EED-DD6B-C04B-8399-D67F219BD077}"/>
              </a:ext>
            </a:extLst>
          </p:cNvPr>
          <p:cNvSpPr>
            <a:spLocks noGrp="1"/>
          </p:cNvSpPr>
          <p:nvPr>
            <p:ph type="title"/>
          </p:nvPr>
        </p:nvSpPr>
        <p:spPr/>
        <p:txBody>
          <a:bodyPr/>
          <a:lstStyle/>
          <a:p>
            <a:r>
              <a:rPr lang="en-US" dirty="0"/>
              <a:t>Process Outline</a:t>
            </a:r>
          </a:p>
        </p:txBody>
      </p:sp>
      <p:sp>
        <p:nvSpPr>
          <p:cNvPr id="3" name="Content Placeholder 2">
            <a:extLst>
              <a:ext uri="{FF2B5EF4-FFF2-40B4-BE49-F238E27FC236}">
                <a16:creationId xmlns:a16="http://schemas.microsoft.com/office/drawing/2014/main" id="{9E42D741-0B18-624C-8382-6973BDFF68DC}"/>
              </a:ext>
            </a:extLst>
          </p:cNvPr>
          <p:cNvSpPr>
            <a:spLocks noGrp="1"/>
          </p:cNvSpPr>
          <p:nvPr>
            <p:ph idx="1"/>
          </p:nvPr>
        </p:nvSpPr>
        <p:spPr/>
        <p:txBody>
          <a:bodyPr/>
          <a:lstStyle/>
          <a:p>
            <a:r>
              <a:rPr lang="en-US" dirty="0"/>
              <a:t>Initial exploratory data analysis</a:t>
            </a:r>
          </a:p>
          <a:p>
            <a:pPr lvl="1"/>
            <a:r>
              <a:rPr lang="en-US" dirty="0"/>
              <a:t>Variable exploration</a:t>
            </a:r>
          </a:p>
          <a:p>
            <a:r>
              <a:rPr lang="en-US" dirty="0"/>
              <a:t>Feature Engineering</a:t>
            </a:r>
          </a:p>
          <a:p>
            <a:r>
              <a:rPr lang="en-US" dirty="0"/>
              <a:t>Dimensionality Reduction</a:t>
            </a:r>
          </a:p>
          <a:p>
            <a:r>
              <a:rPr lang="en-US" dirty="0"/>
              <a:t>Regression Modeling for Price and Points</a:t>
            </a:r>
          </a:p>
        </p:txBody>
      </p:sp>
    </p:spTree>
    <p:extLst>
      <p:ext uri="{BB962C8B-B14F-4D97-AF65-F5344CB8AC3E}">
        <p14:creationId xmlns:p14="http://schemas.microsoft.com/office/powerpoint/2010/main" val="30180602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20" name="Rectangle 13">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5">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26C6BD1-1818-9841-B168-111669DB6053}"/>
              </a:ext>
            </a:extLst>
          </p:cNvPr>
          <p:cNvSpPr>
            <a:spLocks noGrp="1"/>
          </p:cNvSpPr>
          <p:nvPr>
            <p:ph type="title"/>
          </p:nvPr>
        </p:nvSpPr>
        <p:spPr>
          <a:xfrm>
            <a:off x="680321" y="753228"/>
            <a:ext cx="4136123" cy="1080938"/>
          </a:xfrm>
        </p:spPr>
        <p:txBody>
          <a:bodyPr>
            <a:normAutofit/>
          </a:bodyPr>
          <a:lstStyle/>
          <a:p>
            <a:r>
              <a:rPr lang="en-US" sz="2400" dirty="0"/>
              <a:t>Feature Engineering: Origin and Variety</a:t>
            </a:r>
          </a:p>
        </p:txBody>
      </p:sp>
      <p:pic>
        <p:nvPicPr>
          <p:cNvPr id="18" name="Picture 17">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026D8767-8607-A946-8E7B-BB2FE326C60A}"/>
              </a:ext>
            </a:extLst>
          </p:cNvPr>
          <p:cNvSpPr>
            <a:spLocks noGrp="1"/>
          </p:cNvSpPr>
          <p:nvPr>
            <p:ph idx="1"/>
          </p:nvPr>
        </p:nvSpPr>
        <p:spPr>
          <a:xfrm>
            <a:off x="680321" y="2336873"/>
            <a:ext cx="3656289" cy="3599316"/>
          </a:xfrm>
        </p:spPr>
        <p:txBody>
          <a:bodyPr>
            <a:normAutofit/>
          </a:bodyPr>
          <a:lstStyle/>
          <a:p>
            <a:r>
              <a:rPr lang="en-US" sz="1400" dirty="0"/>
              <a:t>We have 442 different varieties and 112 different origins for the wines in our feature set</a:t>
            </a:r>
          </a:p>
          <a:p>
            <a:r>
              <a:rPr lang="en-US" sz="1400" dirty="0"/>
              <a:t>First, One-hot-encoding our categorical origin and variety variables into continuous variables for modeling</a:t>
            </a:r>
          </a:p>
          <a:p>
            <a:r>
              <a:rPr lang="en-US" sz="1400" dirty="0"/>
              <a:t>Addressing multicollinearity:</a:t>
            </a:r>
          </a:p>
          <a:p>
            <a:pPr lvl="1"/>
            <a:r>
              <a:rPr lang="en-US" sz="1500" dirty="0"/>
              <a:t>There is collinearity here between origins and varieties, due to wines commonly produced in specific regions. For instance, a wine can only be labeled "Bordeaux" if it's from the Bordeaux region of France</a:t>
            </a:r>
          </a:p>
        </p:txBody>
      </p:sp>
      <p:pic>
        <p:nvPicPr>
          <p:cNvPr id="5" name="Picture 4" descr="A lit up city at night&#10;&#10;Description automatically generated">
            <a:extLst>
              <a:ext uri="{FF2B5EF4-FFF2-40B4-BE49-F238E27FC236}">
                <a16:creationId xmlns:a16="http://schemas.microsoft.com/office/drawing/2014/main" id="{631FD85A-AF22-6E41-BC4E-5878B5AF6164}"/>
              </a:ext>
            </a:extLst>
          </p:cNvPr>
          <p:cNvPicPr>
            <a:picLocks noChangeAspect="1"/>
          </p:cNvPicPr>
          <p:nvPr/>
        </p:nvPicPr>
        <p:blipFill>
          <a:blip r:embed="rId4"/>
          <a:stretch>
            <a:fillRect/>
          </a:stretch>
        </p:blipFill>
        <p:spPr>
          <a:xfrm>
            <a:off x="5543045" y="640080"/>
            <a:ext cx="5735568" cy="557784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2541860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3" name="Rectangle 12">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901C2CA-581D-9148-8F64-486C92526323}"/>
              </a:ext>
            </a:extLst>
          </p:cNvPr>
          <p:cNvSpPr>
            <a:spLocks noGrp="1"/>
          </p:cNvSpPr>
          <p:nvPr>
            <p:ph type="title"/>
          </p:nvPr>
        </p:nvSpPr>
        <p:spPr>
          <a:xfrm>
            <a:off x="680321" y="753228"/>
            <a:ext cx="4136123" cy="1080938"/>
          </a:xfrm>
        </p:spPr>
        <p:txBody>
          <a:bodyPr>
            <a:normAutofit/>
          </a:bodyPr>
          <a:lstStyle/>
          <a:p>
            <a:r>
              <a:rPr lang="en-US" sz="2400"/>
              <a:t>Dimensionality Reduction: Origin and Variety</a:t>
            </a:r>
          </a:p>
        </p:txBody>
      </p:sp>
      <p:pic>
        <p:nvPicPr>
          <p:cNvPr id="17" name="Picture 16">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6E3E9AB-DEA8-A14A-95A6-1DFAE4A293CD}"/>
              </a:ext>
            </a:extLst>
          </p:cNvPr>
          <p:cNvSpPr>
            <a:spLocks noGrp="1"/>
          </p:cNvSpPr>
          <p:nvPr>
            <p:ph idx="1"/>
          </p:nvPr>
        </p:nvSpPr>
        <p:spPr>
          <a:xfrm>
            <a:off x="680321" y="2336873"/>
            <a:ext cx="3656289" cy="3599316"/>
          </a:xfrm>
        </p:spPr>
        <p:txBody>
          <a:bodyPr>
            <a:normAutofit/>
          </a:bodyPr>
          <a:lstStyle/>
          <a:p>
            <a:r>
              <a:rPr lang="en-US" sz="1800" dirty="0"/>
              <a:t>We can reduce the one-hot encoded combination of origin and variety from 554 to 100 components using PCA, accounting for almost 92% of the variance in the origin and variety data, while removing multicollinearities.</a:t>
            </a:r>
          </a:p>
          <a:p>
            <a:r>
              <a:rPr lang="en-US" sz="1800" dirty="0"/>
              <a:t>PCA will address all multicollinearities within the wine origins and varieties</a:t>
            </a:r>
          </a:p>
        </p:txBody>
      </p:sp>
      <p:pic>
        <p:nvPicPr>
          <p:cNvPr id="4" name="Picture 3">
            <a:extLst>
              <a:ext uri="{FF2B5EF4-FFF2-40B4-BE49-F238E27FC236}">
                <a16:creationId xmlns:a16="http://schemas.microsoft.com/office/drawing/2014/main" id="{16A1A0F6-6C16-A44D-8337-B2975BD05FA2}"/>
              </a:ext>
            </a:extLst>
          </p:cNvPr>
          <p:cNvPicPr>
            <a:picLocks noChangeAspect="1"/>
          </p:cNvPicPr>
          <p:nvPr/>
        </p:nvPicPr>
        <p:blipFill>
          <a:blip r:embed="rId4"/>
          <a:stretch>
            <a:fillRect/>
          </a:stretch>
        </p:blipFill>
        <p:spPr>
          <a:xfrm>
            <a:off x="5276090" y="1728404"/>
            <a:ext cx="6269479" cy="3401191"/>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9088915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02018B-03C4-9647-918F-0432B4118F86}"/>
              </a:ext>
            </a:extLst>
          </p:cNvPr>
          <p:cNvSpPr txBox="1"/>
          <p:nvPr/>
        </p:nvSpPr>
        <p:spPr>
          <a:xfrm>
            <a:off x="2404533" y="2551837"/>
            <a:ext cx="7975600" cy="1754326"/>
          </a:xfrm>
          <a:prstGeom prst="rect">
            <a:avLst/>
          </a:prstGeom>
          <a:noFill/>
        </p:spPr>
        <p:txBody>
          <a:bodyPr wrap="square" rtlCol="0">
            <a:spAutoFit/>
          </a:bodyPr>
          <a:lstStyle/>
          <a:p>
            <a:r>
              <a:rPr lang="en-US" sz="5400" dirty="0"/>
              <a:t>Regression Modeling for Wine Price and Points</a:t>
            </a:r>
          </a:p>
        </p:txBody>
      </p:sp>
    </p:spTree>
    <p:extLst>
      <p:ext uri="{BB962C8B-B14F-4D97-AF65-F5344CB8AC3E}">
        <p14:creationId xmlns:p14="http://schemas.microsoft.com/office/powerpoint/2010/main" val="31632470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42473746-93F6-446E-8FE1-D2D80EE7FE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5" name="Rectangle 24">
              <a:extLst>
                <a:ext uri="{FF2B5EF4-FFF2-40B4-BE49-F238E27FC236}">
                  <a16:creationId xmlns:a16="http://schemas.microsoft.com/office/drawing/2014/main" id="{CE7759D1-6E78-4433-99CE-74FE7DEBF1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B3D36ACC-2755-44AA-850E-CB2DD94A71C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28" name="Rectangle 27">
            <a:extLst>
              <a:ext uri="{FF2B5EF4-FFF2-40B4-BE49-F238E27FC236}">
                <a16:creationId xmlns:a16="http://schemas.microsoft.com/office/drawing/2014/main" id="{46E384FF-15B1-4D29-BF85-B6C698743C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0979" y="1"/>
            <a:ext cx="4641022" cy="685799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2FF65D57-8913-4B7E-8D1B-A9E1724EB2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96704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7846F1E-9DB0-C746-B0CE-2155CAFDB866}"/>
              </a:ext>
            </a:extLst>
          </p:cNvPr>
          <p:cNvSpPr>
            <a:spLocks noGrp="1"/>
          </p:cNvSpPr>
          <p:nvPr>
            <p:ph type="title"/>
          </p:nvPr>
        </p:nvSpPr>
        <p:spPr>
          <a:xfrm>
            <a:off x="680321" y="753228"/>
            <a:ext cx="7087552" cy="1080938"/>
          </a:xfrm>
        </p:spPr>
        <p:txBody>
          <a:bodyPr>
            <a:normAutofit/>
          </a:bodyPr>
          <a:lstStyle/>
          <a:p>
            <a:r>
              <a:rPr lang="en-US"/>
              <a:t>Target: Price</a:t>
            </a:r>
          </a:p>
        </p:txBody>
      </p:sp>
      <p:pic>
        <p:nvPicPr>
          <p:cNvPr id="32" name="Picture 31">
            <a:extLst>
              <a:ext uri="{FF2B5EF4-FFF2-40B4-BE49-F238E27FC236}">
                <a16:creationId xmlns:a16="http://schemas.microsoft.com/office/drawing/2014/main" id="{0FDCA9DA-1C97-4C8D-BFA2-B1E6B34206D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sp>
        <p:nvSpPr>
          <p:cNvPr id="3" name="Content Placeholder 2">
            <a:extLst>
              <a:ext uri="{FF2B5EF4-FFF2-40B4-BE49-F238E27FC236}">
                <a16:creationId xmlns:a16="http://schemas.microsoft.com/office/drawing/2014/main" id="{8E4FB2ED-AA1F-AF4D-A598-68E4547FD19F}"/>
              </a:ext>
            </a:extLst>
          </p:cNvPr>
          <p:cNvSpPr>
            <a:spLocks noGrp="1"/>
          </p:cNvSpPr>
          <p:nvPr>
            <p:ph idx="1"/>
          </p:nvPr>
        </p:nvSpPr>
        <p:spPr>
          <a:xfrm>
            <a:off x="680321" y="2336873"/>
            <a:ext cx="6423211" cy="3599316"/>
          </a:xfrm>
        </p:spPr>
        <p:txBody>
          <a:bodyPr>
            <a:normAutofit/>
          </a:bodyPr>
          <a:lstStyle/>
          <a:p>
            <a:r>
              <a:rPr lang="en-US" sz="1800" dirty="0"/>
              <a:t>Price is heavily skewed and needs to be transformed prior to modeling, to make the relationship between variables more linear</a:t>
            </a:r>
          </a:p>
          <a:p>
            <a:r>
              <a:rPr lang="en-US" sz="1800" dirty="0"/>
              <a:t>We will log transform the data and create a new target variable, </a:t>
            </a:r>
            <a:r>
              <a:rPr lang="en-US" sz="1800" dirty="0" err="1"/>
              <a:t>logprice</a:t>
            </a:r>
            <a:endParaRPr lang="en-US" sz="1800" dirty="0"/>
          </a:p>
          <a:p>
            <a:r>
              <a:rPr lang="en-US" sz="1800" dirty="0"/>
              <a:t>Log transforming wine price results in a much more normal distribution</a:t>
            </a:r>
          </a:p>
          <a:p>
            <a:pPr lvl="1"/>
            <a:r>
              <a:rPr lang="en-US" sz="1400" dirty="0"/>
              <a:t>Target will be </a:t>
            </a:r>
            <a:r>
              <a:rPr lang="en-US" sz="1400" dirty="0" err="1"/>
              <a:t>logprice</a:t>
            </a:r>
            <a:endParaRPr lang="en-US" sz="1400" dirty="0"/>
          </a:p>
          <a:p>
            <a:endParaRPr lang="en-US" sz="2000" dirty="0"/>
          </a:p>
        </p:txBody>
      </p:sp>
      <p:pic>
        <p:nvPicPr>
          <p:cNvPr id="4" name="Picture 3" descr="A screenshot of a cell phone&#10;&#10;Description automatically generated">
            <a:extLst>
              <a:ext uri="{FF2B5EF4-FFF2-40B4-BE49-F238E27FC236}">
                <a16:creationId xmlns:a16="http://schemas.microsoft.com/office/drawing/2014/main" id="{59D4A0F7-EF99-B245-84C7-B9A9F0576329}"/>
              </a:ext>
            </a:extLst>
          </p:cNvPr>
          <p:cNvPicPr>
            <a:picLocks noChangeAspect="1"/>
          </p:cNvPicPr>
          <p:nvPr/>
        </p:nvPicPr>
        <p:blipFill>
          <a:blip r:embed="rId4"/>
          <a:stretch>
            <a:fillRect/>
          </a:stretch>
        </p:blipFill>
        <p:spPr>
          <a:xfrm>
            <a:off x="7393884" y="795463"/>
            <a:ext cx="4763323" cy="2500745"/>
          </a:xfrm>
          <a:prstGeom prst="rect">
            <a:avLst/>
          </a:prstGeom>
        </p:spPr>
      </p:pic>
      <p:pic>
        <p:nvPicPr>
          <p:cNvPr id="5" name="Picture 4" descr="A close up of a logo&#10;&#10;Description automatically generated">
            <a:extLst>
              <a:ext uri="{FF2B5EF4-FFF2-40B4-BE49-F238E27FC236}">
                <a16:creationId xmlns:a16="http://schemas.microsoft.com/office/drawing/2014/main" id="{AAB9D563-FB66-7149-B94B-663EC271566E}"/>
              </a:ext>
            </a:extLst>
          </p:cNvPr>
          <p:cNvPicPr>
            <a:picLocks noChangeAspect="1"/>
          </p:cNvPicPr>
          <p:nvPr/>
        </p:nvPicPr>
        <p:blipFill>
          <a:blip r:embed="rId5"/>
          <a:stretch>
            <a:fillRect/>
          </a:stretch>
        </p:blipFill>
        <p:spPr>
          <a:xfrm>
            <a:off x="7438818" y="3659603"/>
            <a:ext cx="4718389" cy="2500745"/>
          </a:xfrm>
          <a:prstGeom prst="rect">
            <a:avLst/>
          </a:prstGeom>
        </p:spPr>
      </p:pic>
    </p:spTree>
    <p:extLst>
      <p:ext uri="{BB962C8B-B14F-4D97-AF65-F5344CB8AC3E}">
        <p14:creationId xmlns:p14="http://schemas.microsoft.com/office/powerpoint/2010/main" val="17561810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0E2D2C5-BA40-214A-8042-6AA2FF97CD83}"/>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Ordinary Least Squares Regression: Price</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E0153ED0-CEFD-FC44-AA7A-ADE15AAE05CD}"/>
              </a:ext>
            </a:extLst>
          </p:cNvPr>
          <p:cNvSpPr>
            <a:spLocks noGrp="1"/>
          </p:cNvSpPr>
          <p:nvPr>
            <p:ph idx="1"/>
          </p:nvPr>
        </p:nvSpPr>
        <p:spPr>
          <a:xfrm>
            <a:off x="680321" y="2336873"/>
            <a:ext cx="3656289" cy="3599316"/>
          </a:xfrm>
        </p:spPr>
        <p:txBody>
          <a:bodyPr>
            <a:normAutofit/>
          </a:bodyPr>
          <a:lstStyle/>
          <a:p>
            <a:r>
              <a:rPr lang="en-US" sz="1400" dirty="0">
                <a:solidFill>
                  <a:srgbClr val="FFFFFF"/>
                </a:solidFill>
              </a:rPr>
              <a:t>Getting a baseline performance for our feature set </a:t>
            </a:r>
          </a:p>
          <a:p>
            <a:r>
              <a:rPr lang="en-US" sz="1400" dirty="0">
                <a:solidFill>
                  <a:schemeClr val="bg1"/>
                </a:solidFill>
              </a:rPr>
              <a:t>R-squared of the model in training set is: 0.6454304256596026 </a:t>
            </a:r>
          </a:p>
          <a:p>
            <a:r>
              <a:rPr lang="en-US" sz="1400" dirty="0">
                <a:solidFill>
                  <a:schemeClr val="bg1"/>
                </a:solidFill>
              </a:rPr>
              <a:t>-----Test set statistics----- </a:t>
            </a:r>
          </a:p>
          <a:p>
            <a:r>
              <a:rPr lang="en-US" sz="1400" dirty="0">
                <a:solidFill>
                  <a:schemeClr val="bg1"/>
                </a:solidFill>
              </a:rPr>
              <a:t>R-squared of the model in test set is: 0.6337740098468788 </a:t>
            </a:r>
          </a:p>
          <a:p>
            <a:r>
              <a:rPr lang="en-US" sz="1400" dirty="0">
                <a:solidFill>
                  <a:schemeClr val="bg1"/>
                </a:solidFill>
              </a:rPr>
              <a:t>Root mean squared error of the prediction is: 0.39591867625262495 </a:t>
            </a:r>
          </a:p>
          <a:p>
            <a:r>
              <a:rPr lang="en-US" sz="1400" dirty="0">
                <a:solidFill>
                  <a:schemeClr val="bg1"/>
                </a:solidFill>
              </a:rPr>
              <a:t>OLS Regression Total runtime: 44.32 seconds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1058452-ACFA-4142-91A2-16ADAAD0D58D}"/>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2511982699"/>
      </p:ext>
    </p:extLst>
  </p:cSld>
  <p:clrMapOvr>
    <a:overrideClrMapping bg1="lt1" tx1="dk1" bg2="lt2" tx2="dk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EDD4ED7-DFBF-BD45-BA68-B8E2574FD6E1}"/>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LASSO L1 Linear Regression: Price</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5E6094FA-E8E4-2242-9DFD-A9176D9327B2}"/>
              </a:ext>
            </a:extLst>
          </p:cNvPr>
          <p:cNvSpPr>
            <a:spLocks noGrp="1"/>
          </p:cNvSpPr>
          <p:nvPr>
            <p:ph idx="1"/>
          </p:nvPr>
        </p:nvSpPr>
        <p:spPr>
          <a:xfrm>
            <a:off x="680321" y="2336873"/>
            <a:ext cx="3656289" cy="3599316"/>
          </a:xfrm>
        </p:spPr>
        <p:txBody>
          <a:bodyPr>
            <a:normAutofit lnSpcReduction="10000"/>
          </a:bodyPr>
          <a:lstStyle/>
          <a:p>
            <a:r>
              <a:rPr lang="en-US" sz="1400" dirty="0">
                <a:solidFill>
                  <a:schemeClr val="bg1"/>
                </a:solidFill>
              </a:rPr>
              <a:t>Next, LASSO regression</a:t>
            </a:r>
          </a:p>
          <a:p>
            <a:pPr lvl="1"/>
            <a:r>
              <a:rPr lang="en-US" sz="1000" dirty="0">
                <a:solidFill>
                  <a:schemeClr val="bg1"/>
                </a:solidFill>
              </a:rPr>
              <a:t>Testing to see if the regularization coefficient would help in terms of further reducing our variables</a:t>
            </a:r>
          </a:p>
          <a:p>
            <a:r>
              <a:rPr lang="en-US" sz="1400" dirty="0">
                <a:solidFill>
                  <a:schemeClr val="bg1"/>
                </a:solidFill>
              </a:rPr>
              <a:t>Best alpha value is: 0.0001 (Tuned with </a:t>
            </a:r>
            <a:r>
              <a:rPr lang="en-US" sz="1400" dirty="0" err="1">
                <a:solidFill>
                  <a:schemeClr val="bg1"/>
                </a:solidFill>
              </a:rPr>
              <a:t>LassoCV</a:t>
            </a:r>
            <a:r>
              <a:rPr lang="en-US" sz="1400" dirty="0">
                <a:solidFill>
                  <a:schemeClr val="bg1"/>
                </a:solidFill>
              </a:rPr>
              <a:t>)</a:t>
            </a:r>
          </a:p>
          <a:p>
            <a:r>
              <a:rPr lang="en-US" sz="1400" dirty="0">
                <a:solidFill>
                  <a:schemeClr val="bg1"/>
                </a:solidFill>
              </a:rPr>
              <a:t>R-squared of the model in training set is: 0.6117231605358859 </a:t>
            </a:r>
          </a:p>
          <a:p>
            <a:r>
              <a:rPr lang="en-US" sz="1400" dirty="0">
                <a:solidFill>
                  <a:schemeClr val="bg1"/>
                </a:solidFill>
              </a:rPr>
              <a:t>-----Test set statistics----- </a:t>
            </a:r>
          </a:p>
          <a:p>
            <a:r>
              <a:rPr lang="en-US" sz="1400" dirty="0">
                <a:solidFill>
                  <a:schemeClr val="bg1"/>
                </a:solidFill>
              </a:rPr>
              <a:t>R-squared of the model in test set is: 0.6107204778058165 </a:t>
            </a:r>
          </a:p>
          <a:p>
            <a:r>
              <a:rPr lang="en-US" sz="1400" dirty="0">
                <a:solidFill>
                  <a:schemeClr val="bg1"/>
                </a:solidFill>
              </a:rPr>
              <a:t>Root mean squared error of the prediction is: 0.4081898365424524 </a:t>
            </a:r>
          </a:p>
          <a:p>
            <a:r>
              <a:rPr lang="en-US" sz="1400" dirty="0">
                <a:solidFill>
                  <a:schemeClr val="bg1"/>
                </a:solidFill>
              </a:rPr>
              <a:t>LASSO Regression Total runtime: 81.63 seconds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8B85919-2DB3-564F-9961-E522B7EC13F0}"/>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3747218058"/>
      </p:ext>
    </p:extLst>
  </p:cSld>
  <p:clrMapOvr>
    <a:overrideClrMapping bg1="lt1" tx1="dk1" bg2="lt2" tx2="dk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30ED4E6-8825-464F-9D49-C84371B54497}"/>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Ridge L2 Linear Regression: Price</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794BE396-448A-E140-B62B-E5D7A1D37FFC}"/>
              </a:ext>
            </a:extLst>
          </p:cNvPr>
          <p:cNvSpPr>
            <a:spLocks noGrp="1"/>
          </p:cNvSpPr>
          <p:nvPr>
            <p:ph idx="1"/>
          </p:nvPr>
        </p:nvSpPr>
        <p:spPr>
          <a:xfrm>
            <a:off x="680321" y="2336873"/>
            <a:ext cx="3656289" cy="3599316"/>
          </a:xfrm>
        </p:spPr>
        <p:txBody>
          <a:bodyPr>
            <a:normAutofit/>
          </a:bodyPr>
          <a:lstStyle/>
          <a:p>
            <a:r>
              <a:rPr lang="en-US" sz="1400" dirty="0">
                <a:solidFill>
                  <a:schemeClr val="bg1"/>
                </a:solidFill>
              </a:rPr>
              <a:t>Trying to see if a different type of regularization (as opposed to LASSO) would provide better performance:</a:t>
            </a:r>
          </a:p>
          <a:p>
            <a:r>
              <a:rPr lang="en-US" sz="1400" dirty="0">
                <a:solidFill>
                  <a:schemeClr val="bg1"/>
                </a:solidFill>
              </a:rPr>
              <a:t>Best alpha value is: 1.0 (Tuned with </a:t>
            </a:r>
            <a:r>
              <a:rPr lang="en-US" sz="1400" dirty="0" err="1">
                <a:solidFill>
                  <a:schemeClr val="bg1"/>
                </a:solidFill>
              </a:rPr>
              <a:t>RidgeCV</a:t>
            </a:r>
            <a:r>
              <a:rPr lang="en-US" sz="1400" dirty="0">
                <a:solidFill>
                  <a:schemeClr val="bg1"/>
                </a:solidFill>
              </a:rPr>
              <a:t>)</a:t>
            </a:r>
          </a:p>
          <a:p>
            <a:r>
              <a:rPr lang="en-US" sz="1400" dirty="0">
                <a:solidFill>
                  <a:schemeClr val="bg1"/>
                </a:solidFill>
              </a:rPr>
              <a:t>R-squared of the model in training set is: 0.645323996443379 </a:t>
            </a:r>
          </a:p>
          <a:p>
            <a:r>
              <a:rPr lang="en-US" sz="1400" dirty="0">
                <a:solidFill>
                  <a:schemeClr val="bg1"/>
                </a:solidFill>
              </a:rPr>
              <a:t>-----Test set statistics----- </a:t>
            </a:r>
          </a:p>
          <a:p>
            <a:r>
              <a:rPr lang="en-US" sz="1400" dirty="0">
                <a:solidFill>
                  <a:schemeClr val="bg1"/>
                </a:solidFill>
              </a:rPr>
              <a:t>R-squared of the model in test set is: 0.6343438854333265 </a:t>
            </a:r>
          </a:p>
          <a:p>
            <a:r>
              <a:rPr lang="en-US" sz="1400" dirty="0">
                <a:solidFill>
                  <a:schemeClr val="bg1"/>
                </a:solidFill>
              </a:rPr>
              <a:t>Root mean squared error of the prediction is: 0.3956105164900309 </a:t>
            </a:r>
          </a:p>
          <a:p>
            <a:r>
              <a:rPr lang="en-US" sz="1400" dirty="0">
                <a:solidFill>
                  <a:schemeClr val="bg1"/>
                </a:solidFill>
              </a:rPr>
              <a:t>Ridge Regression Total runtime: 354.19 seconds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sky&#10;&#10;Description automatically generated">
            <a:extLst>
              <a:ext uri="{FF2B5EF4-FFF2-40B4-BE49-F238E27FC236}">
                <a16:creationId xmlns:a16="http://schemas.microsoft.com/office/drawing/2014/main" id="{EBC34D1A-4184-4446-B47D-3C55AC23690F}"/>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3095533472"/>
      </p:ext>
    </p:extLst>
  </p:cSld>
  <p:clrMapOvr>
    <a:overrideClrMapping bg1="lt1" tx1="dk1" bg2="lt2" tx2="dk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26" name="Picture 25">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8" name="Rectangle 27">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2F0524E-0770-6F4E-B1AA-0468B7AFDA36}"/>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Random Forest Regression: Price</a:t>
            </a:r>
          </a:p>
        </p:txBody>
      </p:sp>
      <p:pic>
        <p:nvPicPr>
          <p:cNvPr id="32" name="Picture 31">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42632C7A-9EEC-394A-B9CC-FB9D4256F749}"/>
              </a:ext>
            </a:extLst>
          </p:cNvPr>
          <p:cNvSpPr>
            <a:spLocks noGrp="1"/>
          </p:cNvSpPr>
          <p:nvPr>
            <p:ph idx="1"/>
          </p:nvPr>
        </p:nvSpPr>
        <p:spPr>
          <a:xfrm>
            <a:off x="680321" y="2336873"/>
            <a:ext cx="3656289" cy="3599316"/>
          </a:xfrm>
        </p:spPr>
        <p:txBody>
          <a:bodyPr>
            <a:normAutofit/>
          </a:bodyPr>
          <a:lstStyle/>
          <a:p>
            <a:r>
              <a:rPr lang="en-US" sz="1400" dirty="0">
                <a:solidFill>
                  <a:srgbClr val="FFFFFF"/>
                </a:solidFill>
              </a:rPr>
              <a:t>R-squared of the model in training set is: 0.987134805425895 </a:t>
            </a:r>
          </a:p>
          <a:p>
            <a:r>
              <a:rPr lang="en-US" sz="1400" dirty="0">
                <a:solidFill>
                  <a:srgbClr val="FFFFFF"/>
                </a:solidFill>
              </a:rPr>
              <a:t>-----Test set statistics----- </a:t>
            </a:r>
          </a:p>
          <a:p>
            <a:r>
              <a:rPr lang="en-US" sz="1400" dirty="0">
                <a:solidFill>
                  <a:srgbClr val="FFFFFF"/>
                </a:solidFill>
              </a:rPr>
              <a:t>R-squared of the model in test set is: 0.9053025379768032 </a:t>
            </a:r>
          </a:p>
          <a:p>
            <a:r>
              <a:rPr lang="en-US" sz="1400" dirty="0">
                <a:solidFill>
                  <a:srgbClr val="FFFFFF"/>
                </a:solidFill>
              </a:rPr>
              <a:t>Root mean squared error of the prediction is: 0.2013263303940347</a:t>
            </a:r>
          </a:p>
          <a:p>
            <a:r>
              <a:rPr lang="en-US" sz="1400" dirty="0">
                <a:solidFill>
                  <a:srgbClr val="FFFFFF"/>
                </a:solidFill>
              </a:rPr>
              <a:t>Random Forest Regression Total runtime: 11256.34 seconds</a:t>
            </a:r>
          </a:p>
          <a:p>
            <a:r>
              <a:rPr lang="en-US" sz="1400" dirty="0">
                <a:solidFill>
                  <a:srgbClr val="FFFFFF"/>
                </a:solidFill>
              </a:rPr>
              <a:t>Hyperparameters tried: </a:t>
            </a:r>
            <a:r>
              <a:rPr lang="en-US" sz="1400" dirty="0" err="1">
                <a:solidFill>
                  <a:srgbClr val="FFFFFF"/>
                </a:solidFill>
              </a:rPr>
              <a:t>n_estimators</a:t>
            </a:r>
            <a:r>
              <a:rPr lang="en-US" sz="1400" dirty="0">
                <a:solidFill>
                  <a:srgbClr val="FFFFFF"/>
                </a:solidFill>
              </a:rPr>
              <a:t> = 10, 100</a:t>
            </a:r>
          </a:p>
          <a:p>
            <a:pPr lvl="1"/>
            <a:r>
              <a:rPr lang="en-US" sz="1000" dirty="0">
                <a:solidFill>
                  <a:srgbClr val="FFFFFF"/>
                </a:solidFill>
              </a:rPr>
              <a:t>These are results from </a:t>
            </a:r>
            <a:r>
              <a:rPr lang="en-US" sz="1000" dirty="0" err="1">
                <a:solidFill>
                  <a:srgbClr val="FFFFFF"/>
                </a:solidFill>
              </a:rPr>
              <a:t>n_estimators</a:t>
            </a:r>
            <a:r>
              <a:rPr lang="en-US" sz="1000" dirty="0">
                <a:solidFill>
                  <a:srgbClr val="FFFFFF"/>
                </a:solidFill>
              </a:rPr>
              <a:t> = 100</a:t>
            </a:r>
          </a:p>
        </p:txBody>
      </p:sp>
      <p:sp useBgFill="1">
        <p:nvSpPr>
          <p:cNvPr id="34" name="Rectangle 33">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7763F5F-D3B4-4E41-ACC1-A7274CCA9026}"/>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2508163289"/>
      </p:ext>
    </p:extLst>
  </p:cSld>
  <p:clrMapOvr>
    <a:overrideClrMapping bg1="lt1" tx1="dk1" bg2="lt2" tx2="dk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D79ADE4-F6E4-4B4E-85DF-2C71ED18253D}"/>
              </a:ext>
            </a:extLst>
          </p:cNvPr>
          <p:cNvSpPr>
            <a:spLocks noGrp="1"/>
          </p:cNvSpPr>
          <p:nvPr>
            <p:ph type="title"/>
          </p:nvPr>
        </p:nvSpPr>
        <p:spPr>
          <a:xfrm>
            <a:off x="680321" y="753228"/>
            <a:ext cx="4136123" cy="1080938"/>
          </a:xfrm>
        </p:spPr>
        <p:txBody>
          <a:bodyPr>
            <a:normAutofit/>
          </a:bodyPr>
          <a:lstStyle/>
          <a:p>
            <a:r>
              <a:rPr lang="en-US" sz="2400" dirty="0" err="1">
                <a:solidFill>
                  <a:srgbClr val="FFFFFF"/>
                </a:solidFill>
              </a:rPr>
              <a:t>XGBoost</a:t>
            </a:r>
            <a:r>
              <a:rPr lang="en-US" sz="2400" dirty="0">
                <a:solidFill>
                  <a:srgbClr val="FFFFFF"/>
                </a:solidFill>
              </a:rPr>
              <a:t> Regression: Price</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AEA2132F-41C6-E24D-9830-EA80439905EC}"/>
              </a:ext>
            </a:extLst>
          </p:cNvPr>
          <p:cNvSpPr>
            <a:spLocks noGrp="1"/>
          </p:cNvSpPr>
          <p:nvPr>
            <p:ph idx="1"/>
          </p:nvPr>
        </p:nvSpPr>
        <p:spPr>
          <a:xfrm>
            <a:off x="680321" y="2336873"/>
            <a:ext cx="3656289" cy="3599316"/>
          </a:xfrm>
        </p:spPr>
        <p:txBody>
          <a:bodyPr>
            <a:normAutofit/>
          </a:bodyPr>
          <a:lstStyle/>
          <a:p>
            <a:r>
              <a:rPr lang="en-US" sz="1400" dirty="0">
                <a:solidFill>
                  <a:schemeClr val="bg1"/>
                </a:solidFill>
              </a:rPr>
              <a:t>R-squared of the model in training set is: 0.6171998873278086 </a:t>
            </a:r>
          </a:p>
          <a:p>
            <a:r>
              <a:rPr lang="en-US" sz="1400" dirty="0">
                <a:solidFill>
                  <a:schemeClr val="bg1"/>
                </a:solidFill>
              </a:rPr>
              <a:t>-----Test set statistics----- </a:t>
            </a:r>
          </a:p>
          <a:p>
            <a:r>
              <a:rPr lang="en-US" sz="1400" dirty="0">
                <a:solidFill>
                  <a:schemeClr val="bg1"/>
                </a:solidFill>
              </a:rPr>
              <a:t>R-squared of the model in test set is: 0.6090637205385998 </a:t>
            </a:r>
          </a:p>
          <a:p>
            <a:r>
              <a:rPr lang="en-US" sz="1400" dirty="0">
                <a:solidFill>
                  <a:schemeClr val="bg1"/>
                </a:solidFill>
              </a:rPr>
              <a:t>Root mean squared error of the prediction is: 0.40905753368673875 </a:t>
            </a:r>
          </a:p>
          <a:p>
            <a:r>
              <a:rPr lang="en-US" sz="1400" dirty="0" err="1">
                <a:solidFill>
                  <a:schemeClr val="bg1"/>
                </a:solidFill>
              </a:rPr>
              <a:t>XGBoost</a:t>
            </a:r>
            <a:r>
              <a:rPr lang="en-US" sz="1400" dirty="0">
                <a:solidFill>
                  <a:schemeClr val="bg1"/>
                </a:solidFill>
              </a:rPr>
              <a:t> Regression Total runtime: 665.15 seconds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D8256E3-0372-6347-8096-5BEC0B76D76A}"/>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2662849254"/>
      </p:ext>
    </p:extLst>
  </p:cSld>
  <p:clrMapOvr>
    <a:overrideClrMapping bg1="lt1" tx1="dk1" bg2="lt2" tx2="dk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57D57-A162-A345-BBDD-4E6B8A087F14}"/>
              </a:ext>
            </a:extLst>
          </p:cNvPr>
          <p:cNvSpPr>
            <a:spLocks noGrp="1"/>
          </p:cNvSpPr>
          <p:nvPr>
            <p:ph type="title"/>
          </p:nvPr>
        </p:nvSpPr>
        <p:spPr/>
        <p:txBody>
          <a:bodyPr/>
          <a:lstStyle/>
          <a:p>
            <a:r>
              <a:rPr lang="en-US" b="1" dirty="0"/>
              <a:t>Price (</a:t>
            </a:r>
            <a:r>
              <a:rPr lang="en-US" b="1" dirty="0" err="1"/>
              <a:t>logprice</a:t>
            </a:r>
            <a:r>
              <a:rPr lang="en-US" b="1" dirty="0"/>
              <a:t>) Regression results</a:t>
            </a:r>
            <a:endParaRPr lang="en-US" dirty="0"/>
          </a:p>
        </p:txBody>
      </p:sp>
      <p:sp>
        <p:nvSpPr>
          <p:cNvPr id="3" name="Content Placeholder 2">
            <a:extLst>
              <a:ext uri="{FF2B5EF4-FFF2-40B4-BE49-F238E27FC236}">
                <a16:creationId xmlns:a16="http://schemas.microsoft.com/office/drawing/2014/main" id="{426727D5-4145-9C4A-A2EA-BD4718D92490}"/>
              </a:ext>
            </a:extLst>
          </p:cNvPr>
          <p:cNvSpPr>
            <a:spLocks noGrp="1"/>
          </p:cNvSpPr>
          <p:nvPr>
            <p:ph idx="1"/>
          </p:nvPr>
        </p:nvSpPr>
        <p:spPr/>
        <p:txBody>
          <a:bodyPr/>
          <a:lstStyle/>
          <a:p>
            <a:r>
              <a:rPr lang="en-US" dirty="0"/>
              <a:t>Random Forest Regression outperformed all the other models, with good </a:t>
            </a:r>
            <a:r>
              <a:rPr lang="en-US" dirty="0" err="1"/>
              <a:t>performance.Highest</a:t>
            </a:r>
            <a:r>
              <a:rPr lang="en-US" dirty="0"/>
              <a:t> R-squared (0.90)</a:t>
            </a:r>
          </a:p>
          <a:p>
            <a:r>
              <a:rPr lang="en-US" dirty="0"/>
              <a:t>Lowest Error RMSE (0.20)</a:t>
            </a:r>
          </a:p>
          <a:p>
            <a:pPr lvl="1"/>
            <a:r>
              <a:rPr lang="en-US" dirty="0"/>
              <a:t>This translates to an RMSE of +/- $1.22 per bottle of wine</a:t>
            </a:r>
          </a:p>
          <a:p>
            <a:r>
              <a:rPr lang="en-US" dirty="0"/>
              <a:t>Caveat: </a:t>
            </a:r>
            <a:r>
              <a:rPr lang="en-US" b="1" dirty="0"/>
              <a:t>Extremely</a:t>
            </a:r>
            <a:r>
              <a:rPr lang="en-US" dirty="0"/>
              <a:t> long runtime (11256.34 seconds), </a:t>
            </a:r>
            <a:r>
              <a:rPr lang="en-US" dirty="0" err="1"/>
              <a:t>thats</a:t>
            </a:r>
            <a:r>
              <a:rPr lang="en-US" dirty="0"/>
              <a:t> </a:t>
            </a:r>
            <a:r>
              <a:rPr lang="en-US" b="1" dirty="0"/>
              <a:t>3 HOURS</a:t>
            </a:r>
            <a:endParaRPr lang="en-US" dirty="0"/>
          </a:p>
          <a:p>
            <a:endParaRPr lang="en-US" dirty="0"/>
          </a:p>
        </p:txBody>
      </p:sp>
    </p:spTree>
    <p:extLst>
      <p:ext uri="{BB962C8B-B14F-4D97-AF65-F5344CB8AC3E}">
        <p14:creationId xmlns:p14="http://schemas.microsoft.com/office/powerpoint/2010/main" val="35134423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BA561-F108-6842-B61D-EB2D30A91125}"/>
              </a:ext>
            </a:extLst>
          </p:cNvPr>
          <p:cNvSpPr>
            <a:spLocks noGrp="1"/>
          </p:cNvSpPr>
          <p:nvPr>
            <p:ph type="title"/>
          </p:nvPr>
        </p:nvSpPr>
        <p:spPr/>
        <p:txBody>
          <a:bodyPr/>
          <a:lstStyle/>
          <a:p>
            <a:r>
              <a:rPr lang="en-US" dirty="0"/>
              <a:t>Dataset Information</a:t>
            </a:r>
          </a:p>
        </p:txBody>
      </p:sp>
      <p:sp>
        <p:nvSpPr>
          <p:cNvPr id="3" name="Content Placeholder 2">
            <a:extLst>
              <a:ext uri="{FF2B5EF4-FFF2-40B4-BE49-F238E27FC236}">
                <a16:creationId xmlns:a16="http://schemas.microsoft.com/office/drawing/2014/main" id="{BFD34622-35E0-EC49-B20E-B3432F18D67B}"/>
              </a:ext>
            </a:extLst>
          </p:cNvPr>
          <p:cNvSpPr>
            <a:spLocks noGrp="1"/>
          </p:cNvSpPr>
          <p:nvPr>
            <p:ph idx="1"/>
          </p:nvPr>
        </p:nvSpPr>
        <p:spPr/>
        <p:txBody>
          <a:bodyPr>
            <a:normAutofit fontScale="55000" lnSpcReduction="20000"/>
          </a:bodyPr>
          <a:lstStyle/>
          <a:p>
            <a:r>
              <a:rPr lang="en-US" b="1" dirty="0"/>
              <a:t>country</a:t>
            </a:r>
            <a:r>
              <a:rPr lang="en-US" dirty="0"/>
              <a:t>: The country that the wine is from</a:t>
            </a:r>
          </a:p>
          <a:p>
            <a:r>
              <a:rPr lang="en-US" dirty="0"/>
              <a:t>description: A few sentences from a sommelier describing the wine's taste, smell, look, feel, etc.</a:t>
            </a:r>
          </a:p>
          <a:p>
            <a:r>
              <a:rPr lang="en-US" b="1" dirty="0"/>
              <a:t>description</a:t>
            </a:r>
            <a:r>
              <a:rPr lang="en-US" dirty="0"/>
              <a:t>: A few sentences from a sommelier describing the wine's taste, smell, look, feel, </a:t>
            </a:r>
            <a:r>
              <a:rPr lang="en-US" dirty="0" err="1"/>
              <a:t>etc</a:t>
            </a:r>
            <a:endParaRPr lang="en-US" dirty="0"/>
          </a:p>
          <a:p>
            <a:r>
              <a:rPr lang="en-US" b="1" dirty="0"/>
              <a:t>designation</a:t>
            </a:r>
            <a:r>
              <a:rPr lang="en-US" dirty="0"/>
              <a:t>: The vineyard within the winery where the grapes that made the wine are from</a:t>
            </a:r>
          </a:p>
          <a:p>
            <a:r>
              <a:rPr lang="en-US" b="1" dirty="0"/>
              <a:t>points</a:t>
            </a:r>
            <a:r>
              <a:rPr lang="en-US" dirty="0"/>
              <a:t>: The number of points </a:t>
            </a:r>
            <a:r>
              <a:rPr lang="en-US" dirty="0" err="1"/>
              <a:t>WineEnthusiast</a:t>
            </a:r>
            <a:r>
              <a:rPr lang="en-US" dirty="0"/>
              <a:t> rated the wine on a scale of 1-100 (though they say they only post reviews for wines that score &gt;=80)</a:t>
            </a:r>
          </a:p>
          <a:p>
            <a:r>
              <a:rPr lang="en-US" b="1" dirty="0"/>
              <a:t>price</a:t>
            </a:r>
            <a:r>
              <a:rPr lang="en-US" dirty="0"/>
              <a:t>: The cost for a bottle of the wine</a:t>
            </a:r>
          </a:p>
          <a:p>
            <a:r>
              <a:rPr lang="en-US" b="1" dirty="0"/>
              <a:t>province</a:t>
            </a:r>
            <a:r>
              <a:rPr lang="en-US" dirty="0"/>
              <a:t>: The province or state that the wine is from</a:t>
            </a:r>
          </a:p>
          <a:p>
            <a:r>
              <a:rPr lang="en-US" b="1" dirty="0"/>
              <a:t>region_1</a:t>
            </a:r>
            <a:r>
              <a:rPr lang="en-US" dirty="0"/>
              <a:t>: The wine growing area in a province or state (</a:t>
            </a:r>
            <a:r>
              <a:rPr lang="en-US" dirty="0" err="1"/>
              <a:t>ie</a:t>
            </a:r>
            <a:r>
              <a:rPr lang="en-US" dirty="0"/>
              <a:t> Napa)</a:t>
            </a:r>
          </a:p>
          <a:p>
            <a:r>
              <a:rPr lang="en-US" b="1" dirty="0"/>
              <a:t>region_2</a:t>
            </a:r>
            <a:r>
              <a:rPr lang="en-US" dirty="0"/>
              <a:t>: Sometimes there are more specific regions specified within a wine growing area (</a:t>
            </a:r>
            <a:r>
              <a:rPr lang="en-US" dirty="0" err="1"/>
              <a:t>ie</a:t>
            </a:r>
            <a:r>
              <a:rPr lang="en-US" dirty="0"/>
              <a:t> Rutherford inside the Napa Valley), but this value can sometimes be blank</a:t>
            </a:r>
          </a:p>
          <a:p>
            <a:pPr lvl="1"/>
            <a:r>
              <a:rPr lang="en-US" dirty="0"/>
              <a:t>Was excluded as most of the values were missing</a:t>
            </a:r>
          </a:p>
          <a:p>
            <a:r>
              <a:rPr lang="en-US" b="1" dirty="0"/>
              <a:t>variety</a:t>
            </a:r>
            <a:r>
              <a:rPr lang="en-US" dirty="0"/>
              <a:t>: The type of grapes used to make the wine (</a:t>
            </a:r>
            <a:r>
              <a:rPr lang="en-US" dirty="0" err="1"/>
              <a:t>ie</a:t>
            </a:r>
            <a:r>
              <a:rPr lang="en-US" dirty="0"/>
              <a:t> Pinot Noir)</a:t>
            </a:r>
          </a:p>
          <a:p>
            <a:r>
              <a:rPr lang="en-US" b="1" dirty="0"/>
              <a:t>winery</a:t>
            </a:r>
            <a:r>
              <a:rPr lang="en-US" dirty="0"/>
              <a:t>: The winery that made the wine</a:t>
            </a:r>
          </a:p>
          <a:p>
            <a:endParaRPr lang="en-US" dirty="0"/>
          </a:p>
        </p:txBody>
      </p:sp>
    </p:spTree>
    <p:extLst>
      <p:ext uri="{BB962C8B-B14F-4D97-AF65-F5344CB8AC3E}">
        <p14:creationId xmlns:p14="http://schemas.microsoft.com/office/powerpoint/2010/main" val="124297583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3" name="Rectangle 12">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7BC2C0-9D0E-F145-9E9F-2A84A7EE6864}"/>
              </a:ext>
            </a:extLst>
          </p:cNvPr>
          <p:cNvSpPr>
            <a:spLocks noGrp="1"/>
          </p:cNvSpPr>
          <p:nvPr>
            <p:ph type="title"/>
          </p:nvPr>
        </p:nvSpPr>
        <p:spPr>
          <a:xfrm>
            <a:off x="680321" y="753228"/>
            <a:ext cx="4136123" cy="1080938"/>
          </a:xfrm>
        </p:spPr>
        <p:txBody>
          <a:bodyPr>
            <a:normAutofit/>
          </a:bodyPr>
          <a:lstStyle/>
          <a:p>
            <a:r>
              <a:rPr lang="en-US" sz="2400"/>
              <a:t>Points Regression</a:t>
            </a:r>
          </a:p>
        </p:txBody>
      </p:sp>
      <p:pic>
        <p:nvPicPr>
          <p:cNvPr id="17" name="Picture 16">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BDF9E92B-E7EA-0843-B796-56480AFF5BDD}"/>
              </a:ext>
            </a:extLst>
          </p:cNvPr>
          <p:cNvSpPr>
            <a:spLocks noGrp="1"/>
          </p:cNvSpPr>
          <p:nvPr>
            <p:ph idx="1"/>
          </p:nvPr>
        </p:nvSpPr>
        <p:spPr>
          <a:xfrm>
            <a:off x="680321" y="2336873"/>
            <a:ext cx="3656289" cy="3599316"/>
          </a:xfrm>
        </p:spPr>
        <p:txBody>
          <a:bodyPr>
            <a:normAutofit fontScale="92500" lnSpcReduction="20000"/>
          </a:bodyPr>
          <a:lstStyle/>
          <a:p>
            <a:r>
              <a:rPr lang="en-US" sz="1800" dirty="0"/>
              <a:t>Now we will try to predict the points rating of a wine, based only on review descriptions and origin information. </a:t>
            </a:r>
          </a:p>
          <a:p>
            <a:r>
              <a:rPr lang="en-US" sz="1800" dirty="0"/>
              <a:t>We will not be using price, because the quality of a wine should be in its characteristics, not its price. The description length will be included as a feature to predict the points rating, however.</a:t>
            </a:r>
          </a:p>
          <a:p>
            <a:r>
              <a:rPr lang="en-US" sz="1800" dirty="0"/>
              <a:t>Point rating predictions were rounded to whole numbers, as all wine ratings are integer values</a:t>
            </a:r>
          </a:p>
          <a:p>
            <a:r>
              <a:rPr lang="en-US" sz="1800" dirty="0"/>
              <a:t>Because points looks fairly normal in it's distribution, no transformation will be applied</a:t>
            </a:r>
          </a:p>
          <a:p>
            <a:endParaRPr lang="en-US" sz="1400" dirty="0"/>
          </a:p>
        </p:txBody>
      </p:sp>
      <p:pic>
        <p:nvPicPr>
          <p:cNvPr id="4" name="Picture 3">
            <a:extLst>
              <a:ext uri="{FF2B5EF4-FFF2-40B4-BE49-F238E27FC236}">
                <a16:creationId xmlns:a16="http://schemas.microsoft.com/office/drawing/2014/main" id="{1ED960D3-0977-DD4F-9935-733F3BF9C735}"/>
              </a:ext>
            </a:extLst>
          </p:cNvPr>
          <p:cNvPicPr>
            <a:picLocks noChangeAspect="1"/>
          </p:cNvPicPr>
          <p:nvPr/>
        </p:nvPicPr>
        <p:blipFill>
          <a:blip r:embed="rId4"/>
          <a:stretch>
            <a:fillRect/>
          </a:stretch>
        </p:blipFill>
        <p:spPr>
          <a:xfrm>
            <a:off x="5656771" y="640080"/>
            <a:ext cx="5508117" cy="557784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896422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026284A-99E1-EE47-85E2-1A28FC340177}"/>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OLS: Points</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10B4874-D0C5-884C-87E7-ADE970E2C81A}"/>
              </a:ext>
            </a:extLst>
          </p:cNvPr>
          <p:cNvSpPr>
            <a:spLocks noGrp="1"/>
          </p:cNvSpPr>
          <p:nvPr>
            <p:ph idx="1"/>
          </p:nvPr>
        </p:nvSpPr>
        <p:spPr>
          <a:xfrm>
            <a:off x="680321" y="2336873"/>
            <a:ext cx="3656289" cy="3599316"/>
          </a:xfrm>
        </p:spPr>
        <p:txBody>
          <a:bodyPr>
            <a:normAutofit/>
          </a:bodyPr>
          <a:lstStyle/>
          <a:p>
            <a:r>
              <a:rPr lang="en-US" sz="1400" dirty="0">
                <a:solidFill>
                  <a:schemeClr val="bg1"/>
                </a:solidFill>
              </a:rPr>
              <a:t>R-squared of the model in training set is: 0.7390007500488321 </a:t>
            </a:r>
          </a:p>
          <a:p>
            <a:r>
              <a:rPr lang="en-US" sz="1400" dirty="0">
                <a:solidFill>
                  <a:schemeClr val="bg1"/>
                </a:solidFill>
              </a:rPr>
              <a:t>-----Test set statistics----- </a:t>
            </a:r>
          </a:p>
          <a:p>
            <a:r>
              <a:rPr lang="en-US" sz="1400" dirty="0">
                <a:solidFill>
                  <a:schemeClr val="bg1"/>
                </a:solidFill>
              </a:rPr>
              <a:t>R-squared of the model in test set is: 0.7260402707032357 </a:t>
            </a:r>
          </a:p>
          <a:p>
            <a:r>
              <a:rPr lang="en-US" sz="1400" dirty="0">
                <a:solidFill>
                  <a:schemeClr val="bg1"/>
                </a:solidFill>
              </a:rPr>
              <a:t>Root mean squared error of the prediction is: 1.6989799436394633 </a:t>
            </a:r>
          </a:p>
          <a:p>
            <a:r>
              <a:rPr lang="en-US" sz="1400" dirty="0">
                <a:solidFill>
                  <a:schemeClr val="bg1"/>
                </a:solidFill>
              </a:rPr>
              <a:t>OLS Regression Total runtime: 39.28 seconds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D295305-041C-A94C-894B-C9138828A4EB}"/>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2568151369"/>
      </p:ext>
    </p:extLst>
  </p:cSld>
  <p:clrMapOvr>
    <a:overrideClrMapping bg1="lt1" tx1="dk1" bg2="lt2" tx2="dk2" accent1="accent1" accent2="accent2" accent3="accent3" accent4="accent4" accent5="accent5" accent6="accent6" hlink="hlink" folHlink="folHlink"/>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C76CDF8-649E-4F43-BE28-17D0FA2ECBC1}"/>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LASSO L1 Regression: Points</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7DB9F6D2-87CF-AA40-B578-73FDFFE03533}"/>
              </a:ext>
            </a:extLst>
          </p:cNvPr>
          <p:cNvSpPr>
            <a:spLocks noGrp="1"/>
          </p:cNvSpPr>
          <p:nvPr>
            <p:ph idx="1"/>
          </p:nvPr>
        </p:nvSpPr>
        <p:spPr>
          <a:xfrm>
            <a:off x="680321" y="2336873"/>
            <a:ext cx="3656289" cy="3599316"/>
          </a:xfrm>
        </p:spPr>
        <p:txBody>
          <a:bodyPr>
            <a:normAutofit/>
          </a:bodyPr>
          <a:lstStyle/>
          <a:p>
            <a:r>
              <a:rPr lang="en-US" sz="1400" dirty="0">
                <a:solidFill>
                  <a:schemeClr val="bg1"/>
                </a:solidFill>
              </a:rPr>
              <a:t>Best alpha value is: 0.0001 </a:t>
            </a:r>
          </a:p>
          <a:p>
            <a:r>
              <a:rPr lang="en-US" sz="1400" dirty="0">
                <a:solidFill>
                  <a:schemeClr val="bg1"/>
                </a:solidFill>
              </a:rPr>
              <a:t>R-squared of the model in training set is: 0.7351781233348127 </a:t>
            </a:r>
          </a:p>
          <a:p>
            <a:r>
              <a:rPr lang="en-US" sz="1400" dirty="0">
                <a:solidFill>
                  <a:schemeClr val="bg1"/>
                </a:solidFill>
              </a:rPr>
              <a:t>-----Test set statistics----- </a:t>
            </a:r>
          </a:p>
          <a:p>
            <a:r>
              <a:rPr lang="en-US" sz="1400" dirty="0">
                <a:solidFill>
                  <a:schemeClr val="bg1"/>
                </a:solidFill>
              </a:rPr>
              <a:t>R-squared of the model in test set is: 0.7237730282407322 </a:t>
            </a:r>
          </a:p>
          <a:p>
            <a:r>
              <a:rPr lang="en-US" sz="1400" dirty="0">
                <a:solidFill>
                  <a:schemeClr val="bg1"/>
                </a:solidFill>
              </a:rPr>
              <a:t>Root mean squared error of the prediction is: 1.6826138543628737 </a:t>
            </a:r>
          </a:p>
          <a:p>
            <a:r>
              <a:rPr lang="en-US" sz="1400" dirty="0">
                <a:solidFill>
                  <a:schemeClr val="bg1"/>
                </a:solidFill>
              </a:rPr>
              <a:t>LASSO Regression Total runtime: 94.09 seconds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icture containing sky&#10;&#10;Description automatically generated">
            <a:extLst>
              <a:ext uri="{FF2B5EF4-FFF2-40B4-BE49-F238E27FC236}">
                <a16:creationId xmlns:a16="http://schemas.microsoft.com/office/drawing/2014/main" id="{6258702A-E9BB-3C45-AAAD-EC9A1D3FAF4E}"/>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2857677511"/>
      </p:ext>
    </p:extLst>
  </p:cSld>
  <p:clrMapOvr>
    <a:overrideClrMapping bg1="lt1" tx1="dk1" bg2="lt2" tx2="dk2" accent1="accent1" accent2="accent2" accent3="accent3" accent4="accent4" accent5="accent5" accent6="accent6" hlink="hlink" folHlink="folHlink"/>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08838E3-9304-3145-8DB3-9152EA4F044F}"/>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Ridge L2 Regression: Points</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7ECA62F1-1CB8-6F42-9097-9B1504B79C4A}"/>
              </a:ext>
            </a:extLst>
          </p:cNvPr>
          <p:cNvSpPr>
            <a:spLocks noGrp="1"/>
          </p:cNvSpPr>
          <p:nvPr>
            <p:ph idx="1"/>
          </p:nvPr>
        </p:nvSpPr>
        <p:spPr>
          <a:xfrm>
            <a:off x="680321" y="2336873"/>
            <a:ext cx="3656289" cy="3599316"/>
          </a:xfrm>
        </p:spPr>
        <p:txBody>
          <a:bodyPr>
            <a:normAutofit/>
          </a:bodyPr>
          <a:lstStyle/>
          <a:p>
            <a:r>
              <a:rPr lang="en-US" sz="1400" dirty="0">
                <a:solidFill>
                  <a:schemeClr val="bg1"/>
                </a:solidFill>
              </a:rPr>
              <a:t>Best alpha value is: 1.0 </a:t>
            </a:r>
          </a:p>
          <a:p>
            <a:r>
              <a:rPr lang="en-US" sz="1400" dirty="0">
                <a:solidFill>
                  <a:schemeClr val="bg1"/>
                </a:solidFill>
              </a:rPr>
              <a:t>R-squared of the model in training set is: 0.7388396669002422 </a:t>
            </a:r>
          </a:p>
          <a:p>
            <a:r>
              <a:rPr lang="en-US" sz="1400" dirty="0">
                <a:solidFill>
                  <a:schemeClr val="bg1"/>
                </a:solidFill>
              </a:rPr>
              <a:t>-----Test set statistics----- </a:t>
            </a:r>
          </a:p>
          <a:p>
            <a:r>
              <a:rPr lang="en-US" sz="1400" dirty="0">
                <a:solidFill>
                  <a:schemeClr val="bg1"/>
                </a:solidFill>
              </a:rPr>
              <a:t>R-squared of the model in test set is: 0.726242476546801 </a:t>
            </a:r>
          </a:p>
          <a:p>
            <a:r>
              <a:rPr lang="en-US" sz="1400" dirty="0">
                <a:solidFill>
                  <a:schemeClr val="bg1"/>
                </a:solidFill>
              </a:rPr>
              <a:t>Root mean squared error of the prediction is: 1.6750757485022691 </a:t>
            </a:r>
          </a:p>
          <a:p>
            <a:r>
              <a:rPr lang="en-US" sz="1400" dirty="0">
                <a:solidFill>
                  <a:schemeClr val="bg1"/>
                </a:solidFill>
              </a:rPr>
              <a:t>Ridge Regression Total runtime: 358.07 seconds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BB6EEA6-6204-874D-AEB1-DC57A16C3698}"/>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2138381168"/>
      </p:ext>
    </p:extLst>
  </p:cSld>
  <p:clrMapOvr>
    <a:overrideClrMapping bg1="lt1" tx1="dk1" bg2="lt2" tx2="dk2" accent1="accent1" accent2="accent2" accent3="accent3" accent4="accent4" accent5="accent5" accent6="accent6" hlink="hlink" folHlink="folHlink"/>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D52DA69-487A-2A4D-9F6C-6ED23EAB7749}"/>
              </a:ext>
            </a:extLst>
          </p:cNvPr>
          <p:cNvSpPr>
            <a:spLocks noGrp="1"/>
          </p:cNvSpPr>
          <p:nvPr>
            <p:ph type="title"/>
          </p:nvPr>
        </p:nvSpPr>
        <p:spPr>
          <a:xfrm>
            <a:off x="680321" y="753228"/>
            <a:ext cx="4136123" cy="1080938"/>
          </a:xfrm>
        </p:spPr>
        <p:txBody>
          <a:bodyPr>
            <a:normAutofit/>
          </a:bodyPr>
          <a:lstStyle/>
          <a:p>
            <a:r>
              <a:rPr lang="en-US" sz="2400" dirty="0">
                <a:solidFill>
                  <a:srgbClr val="FFFFFF"/>
                </a:solidFill>
              </a:rPr>
              <a:t>Random Forest Regression: Points</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6C13ED7A-CD20-B047-BDF7-9A71E57A997B}"/>
              </a:ext>
            </a:extLst>
          </p:cNvPr>
          <p:cNvSpPr>
            <a:spLocks noGrp="1"/>
          </p:cNvSpPr>
          <p:nvPr>
            <p:ph idx="1"/>
          </p:nvPr>
        </p:nvSpPr>
        <p:spPr>
          <a:xfrm>
            <a:off x="680321" y="2336873"/>
            <a:ext cx="3656289" cy="3599316"/>
          </a:xfrm>
        </p:spPr>
        <p:txBody>
          <a:bodyPr>
            <a:normAutofit/>
          </a:bodyPr>
          <a:lstStyle/>
          <a:p>
            <a:r>
              <a:rPr lang="en-US" sz="1400" dirty="0">
                <a:solidFill>
                  <a:schemeClr val="bg1"/>
                </a:solidFill>
              </a:rPr>
              <a:t>R-squared of the model in training set is: 0.9820391706934485 </a:t>
            </a:r>
          </a:p>
          <a:p>
            <a:r>
              <a:rPr lang="en-US" sz="1400" dirty="0">
                <a:solidFill>
                  <a:schemeClr val="bg1"/>
                </a:solidFill>
              </a:rPr>
              <a:t>-----Test set statistics----- </a:t>
            </a:r>
          </a:p>
          <a:p>
            <a:r>
              <a:rPr lang="en-US" sz="1400" dirty="0">
                <a:solidFill>
                  <a:schemeClr val="bg1"/>
                </a:solidFill>
              </a:rPr>
              <a:t>R-squared of the model in test set is: 0.8965005720696049 </a:t>
            </a:r>
          </a:p>
          <a:p>
            <a:r>
              <a:rPr lang="en-US" sz="1400" dirty="0">
                <a:solidFill>
                  <a:schemeClr val="bg1"/>
                </a:solidFill>
              </a:rPr>
              <a:t>Root mean squared error of the prediction is: 1.0601651783998995 </a:t>
            </a:r>
          </a:p>
          <a:p>
            <a:r>
              <a:rPr lang="en-US" sz="1400" dirty="0">
                <a:solidFill>
                  <a:schemeClr val="bg1"/>
                </a:solidFill>
              </a:rPr>
              <a:t>Random Forest Regression Total runtime: 1538.02 seconds</a:t>
            </a:r>
          </a:p>
          <a:p>
            <a:r>
              <a:rPr lang="en-US" sz="1400" dirty="0" err="1">
                <a:solidFill>
                  <a:schemeClr val="bg1"/>
                </a:solidFill>
              </a:rPr>
              <a:t>N_estimators</a:t>
            </a:r>
            <a:r>
              <a:rPr lang="en-US" sz="1400" dirty="0">
                <a:solidFill>
                  <a:schemeClr val="bg1"/>
                </a:solidFill>
              </a:rPr>
              <a:t> = 20</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 shot of a computer&#10;&#10;Description automatically generated">
            <a:extLst>
              <a:ext uri="{FF2B5EF4-FFF2-40B4-BE49-F238E27FC236}">
                <a16:creationId xmlns:a16="http://schemas.microsoft.com/office/drawing/2014/main" id="{619FF6DD-C1AB-B348-872B-00BD60A53D60}"/>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807959936"/>
      </p:ext>
    </p:extLst>
  </p:cSld>
  <p:clrMapOvr>
    <a:overrideClrMapping bg1="lt1" tx1="dk1" bg2="lt2" tx2="dk2" accent1="accent1" accent2="accent2" accent3="accent3" accent4="accent4" accent5="accent5" accent6="accent6" hlink="hlink" folHlink="folHlink"/>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11" name="Picture 10">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86AFDF6-BB1F-2D4D-B360-EBBC81B71680}"/>
              </a:ext>
            </a:extLst>
          </p:cNvPr>
          <p:cNvSpPr>
            <a:spLocks noGrp="1"/>
          </p:cNvSpPr>
          <p:nvPr>
            <p:ph type="title"/>
          </p:nvPr>
        </p:nvSpPr>
        <p:spPr>
          <a:xfrm>
            <a:off x="680321" y="753228"/>
            <a:ext cx="4136123" cy="1080938"/>
          </a:xfrm>
        </p:spPr>
        <p:txBody>
          <a:bodyPr>
            <a:normAutofit/>
          </a:bodyPr>
          <a:lstStyle/>
          <a:p>
            <a:r>
              <a:rPr lang="en-US" sz="2400" dirty="0" err="1">
                <a:solidFill>
                  <a:srgbClr val="FFFFFF"/>
                </a:solidFill>
              </a:rPr>
              <a:t>XGBoost</a:t>
            </a:r>
            <a:r>
              <a:rPr lang="en-US" sz="2400" dirty="0">
                <a:solidFill>
                  <a:srgbClr val="FFFFFF"/>
                </a:solidFill>
              </a:rPr>
              <a:t> Regression: Points</a:t>
            </a:r>
          </a:p>
        </p:txBody>
      </p:sp>
      <p:pic>
        <p:nvPicPr>
          <p:cNvPr id="17" name="Picture 16">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28AC5048-ACF9-0245-959C-DDE66E86E9A7}"/>
              </a:ext>
            </a:extLst>
          </p:cNvPr>
          <p:cNvSpPr>
            <a:spLocks noGrp="1"/>
          </p:cNvSpPr>
          <p:nvPr>
            <p:ph idx="1"/>
          </p:nvPr>
        </p:nvSpPr>
        <p:spPr>
          <a:xfrm>
            <a:off x="680321" y="2336873"/>
            <a:ext cx="3656289" cy="3599316"/>
          </a:xfrm>
        </p:spPr>
        <p:txBody>
          <a:bodyPr>
            <a:normAutofit/>
          </a:bodyPr>
          <a:lstStyle/>
          <a:p>
            <a:r>
              <a:rPr lang="en-US" sz="1400" dirty="0">
                <a:solidFill>
                  <a:schemeClr val="bg1"/>
                </a:solidFill>
              </a:rPr>
              <a:t>R-squared of the model in training set is: 0.6451487995437091 </a:t>
            </a:r>
          </a:p>
          <a:p>
            <a:r>
              <a:rPr lang="en-US" sz="1400" dirty="0">
                <a:solidFill>
                  <a:schemeClr val="bg1"/>
                </a:solidFill>
              </a:rPr>
              <a:t>-----Test set statistics----- </a:t>
            </a:r>
          </a:p>
          <a:p>
            <a:r>
              <a:rPr lang="en-US" sz="1400" dirty="0">
                <a:solidFill>
                  <a:schemeClr val="bg1"/>
                </a:solidFill>
              </a:rPr>
              <a:t>R-squared of the model in test set is: 0.6313938812533615 </a:t>
            </a:r>
          </a:p>
          <a:p>
            <a:r>
              <a:rPr lang="en-US" sz="1400" dirty="0">
                <a:solidFill>
                  <a:schemeClr val="bg1"/>
                </a:solidFill>
              </a:rPr>
              <a:t>Root mean squared error of the prediction is: 1.962571936422877 </a:t>
            </a:r>
          </a:p>
          <a:p>
            <a:r>
              <a:rPr lang="en-US" sz="1400" dirty="0" err="1">
                <a:solidFill>
                  <a:schemeClr val="bg1"/>
                </a:solidFill>
              </a:rPr>
              <a:t>XGBoost</a:t>
            </a:r>
            <a:r>
              <a:rPr lang="en-US" sz="1400" dirty="0">
                <a:solidFill>
                  <a:schemeClr val="bg1"/>
                </a:solidFill>
              </a:rPr>
              <a:t> Regression Total runtime: 687.81 seconds</a:t>
            </a:r>
          </a:p>
        </p:txBody>
      </p:sp>
      <p:sp useBgFill="1">
        <p:nvSpPr>
          <p:cNvPr id="19" name="Rectangle 18">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532D66CC-7010-DB49-AA9B-D2092491F8DD}"/>
              </a:ext>
            </a:extLst>
          </p:cNvPr>
          <p:cNvPicPr>
            <a:picLocks noChangeAspect="1"/>
          </p:cNvPicPr>
          <p:nvPr/>
        </p:nvPicPr>
        <p:blipFill>
          <a:blip r:embed="rId4"/>
          <a:stretch>
            <a:fillRect/>
          </a:stretch>
        </p:blipFill>
        <p:spPr>
          <a:xfrm>
            <a:off x="5593085" y="2426408"/>
            <a:ext cx="5629268" cy="1998390"/>
          </a:xfrm>
          <a:prstGeom prst="rect">
            <a:avLst/>
          </a:prstGeom>
          <a:ln>
            <a:noFill/>
          </a:ln>
          <a:effectLst/>
        </p:spPr>
      </p:pic>
    </p:spTree>
    <p:extLst>
      <p:ext uri="{BB962C8B-B14F-4D97-AF65-F5344CB8AC3E}">
        <p14:creationId xmlns:p14="http://schemas.microsoft.com/office/powerpoint/2010/main" val="2753356320"/>
      </p:ext>
    </p:extLst>
  </p:cSld>
  <p:clrMapOvr>
    <a:overrideClrMapping bg1="lt1" tx1="dk1" bg2="lt2" tx2="dk2" accent1="accent1" accent2="accent2" accent3="accent3" accent4="accent4" accent5="accent5" accent6="accent6" hlink="hlink" folHlink="folHlink"/>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F7E65-2112-B34E-BC75-9DD0284BAD88}"/>
              </a:ext>
            </a:extLst>
          </p:cNvPr>
          <p:cNvSpPr>
            <a:spLocks noGrp="1"/>
          </p:cNvSpPr>
          <p:nvPr>
            <p:ph type="title"/>
          </p:nvPr>
        </p:nvSpPr>
        <p:spPr/>
        <p:txBody>
          <a:bodyPr/>
          <a:lstStyle/>
          <a:p>
            <a:r>
              <a:rPr lang="en-US" dirty="0"/>
              <a:t>Points Regression results</a:t>
            </a:r>
          </a:p>
        </p:txBody>
      </p:sp>
      <p:sp>
        <p:nvSpPr>
          <p:cNvPr id="3" name="Content Placeholder 2">
            <a:extLst>
              <a:ext uri="{FF2B5EF4-FFF2-40B4-BE49-F238E27FC236}">
                <a16:creationId xmlns:a16="http://schemas.microsoft.com/office/drawing/2014/main" id="{36C5BD5F-4981-E941-9A9C-28394F2C6BD3}"/>
              </a:ext>
            </a:extLst>
          </p:cNvPr>
          <p:cNvSpPr>
            <a:spLocks noGrp="1"/>
          </p:cNvSpPr>
          <p:nvPr>
            <p:ph idx="1"/>
          </p:nvPr>
        </p:nvSpPr>
        <p:spPr/>
        <p:txBody>
          <a:bodyPr/>
          <a:lstStyle/>
          <a:p>
            <a:r>
              <a:rPr lang="en-US" dirty="0"/>
              <a:t>Random Forest Regression once again outperformed all the other models, with good performance.</a:t>
            </a:r>
          </a:p>
          <a:p>
            <a:pPr lvl="1"/>
            <a:r>
              <a:rPr lang="en-US" dirty="0"/>
              <a:t>Highest R-squared (0.896)</a:t>
            </a:r>
          </a:p>
          <a:p>
            <a:pPr lvl="1"/>
            <a:r>
              <a:rPr lang="en-US" dirty="0"/>
              <a:t>Lowest Error RMSE (1.07)</a:t>
            </a:r>
          </a:p>
          <a:p>
            <a:pPr lvl="2"/>
            <a:r>
              <a:rPr lang="en-US" dirty="0"/>
              <a:t>This translates to an RMSE of +/- 1.06 points in rating for wine, with no basis on the cost of the wine</a:t>
            </a:r>
          </a:p>
          <a:p>
            <a:pPr lvl="1"/>
            <a:r>
              <a:rPr lang="en-US" dirty="0"/>
              <a:t>Caveat: Of course, </a:t>
            </a:r>
            <a:r>
              <a:rPr lang="en-US" b="1" dirty="0"/>
              <a:t>Extremely</a:t>
            </a:r>
            <a:r>
              <a:rPr lang="en-US" dirty="0"/>
              <a:t> long runtime (1538.02 seconds)</a:t>
            </a:r>
            <a:br>
              <a:rPr lang="en-US" dirty="0"/>
            </a:br>
            <a:endParaRPr lang="en-US" dirty="0"/>
          </a:p>
          <a:p>
            <a:pPr marL="0" indent="0">
              <a:buNone/>
            </a:pPr>
            <a:endParaRPr lang="en-US" dirty="0"/>
          </a:p>
        </p:txBody>
      </p:sp>
    </p:spTree>
    <p:extLst>
      <p:ext uri="{BB962C8B-B14F-4D97-AF65-F5344CB8AC3E}">
        <p14:creationId xmlns:p14="http://schemas.microsoft.com/office/powerpoint/2010/main" val="49634289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9A54F-2760-604E-B220-6950123501E6}"/>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B1A03146-285D-9749-B394-A28ACBBCBC11}"/>
              </a:ext>
            </a:extLst>
          </p:cNvPr>
          <p:cNvSpPr>
            <a:spLocks noGrp="1"/>
          </p:cNvSpPr>
          <p:nvPr>
            <p:ph idx="1"/>
          </p:nvPr>
        </p:nvSpPr>
        <p:spPr/>
        <p:txBody>
          <a:bodyPr>
            <a:normAutofit fontScale="55000" lnSpcReduction="20000"/>
          </a:bodyPr>
          <a:lstStyle/>
          <a:p>
            <a:r>
              <a:rPr lang="en-US" b="1" dirty="0"/>
              <a:t>Results:</a:t>
            </a:r>
          </a:p>
          <a:p>
            <a:r>
              <a:rPr lang="en-US" dirty="0"/>
              <a:t>For both price and point rating, random forest regressor models proved to be most accurate.</a:t>
            </a:r>
          </a:p>
          <a:p>
            <a:r>
              <a:rPr lang="en-US" dirty="0"/>
              <a:t>Models for predicting price and points yielded good R-Squared values, indicating a good ratio of explained variation in the dataset. Peak performing random forest models achieved R-Squared values of 0.905 for </a:t>
            </a:r>
            <a:r>
              <a:rPr lang="en-US" dirty="0" err="1"/>
              <a:t>logprice</a:t>
            </a:r>
            <a:r>
              <a:rPr lang="en-US" dirty="0"/>
              <a:t> and .896 for points.</a:t>
            </a:r>
          </a:p>
          <a:p>
            <a:pPr lvl="1"/>
            <a:r>
              <a:rPr lang="en-US" dirty="0"/>
              <a:t>However, R-Squared is not the best measure of accuracy, as it only measures the strength of the relationship between the features and target variable</a:t>
            </a:r>
          </a:p>
          <a:p>
            <a:r>
              <a:rPr lang="en-US" dirty="0"/>
              <a:t>To interpret the performance of the models, a greater emphasis was placed on the RMSE of the predictions.</a:t>
            </a:r>
          </a:p>
          <a:p>
            <a:pPr lvl="1"/>
            <a:r>
              <a:rPr lang="en-US" dirty="0"/>
              <a:t>RMSE measures the difference between predicted and actual values</a:t>
            </a:r>
          </a:p>
          <a:p>
            <a:pPr lvl="1"/>
            <a:r>
              <a:rPr lang="en-US" dirty="0"/>
              <a:t>Produces a non-negative value, where lower is better (0 indicates perfect fit)</a:t>
            </a:r>
          </a:p>
          <a:p>
            <a:pPr lvl="1"/>
            <a:r>
              <a:rPr lang="en-US" dirty="0"/>
              <a:t>Most importantly, is an absolute measure of fit (as opposed to R-Squared, which is relative)</a:t>
            </a:r>
          </a:p>
          <a:p>
            <a:pPr lvl="1"/>
            <a:r>
              <a:rPr lang="en-US" dirty="0"/>
              <a:t>Model RMSE results are readily interpretable</a:t>
            </a:r>
          </a:p>
          <a:p>
            <a:r>
              <a:rPr lang="en-US" dirty="0"/>
              <a:t>Results of the regression were pretty good, with a baseline performance of predicting wine prices within USD 1.48 (RMSE = 0.396), and peak performance of predicting prices within USD 1.22 (RMSE = is: 0.201). These predictions were based on the point ratings of the wines, description length, and information derived from the descriptions of the wines written by sommeliers as well as the origins of the wines.</a:t>
            </a:r>
          </a:p>
          <a:p>
            <a:r>
              <a:rPr lang="en-US" dirty="0"/>
              <a:t>For predicting point ratings of wines, prices were disregarded and only information from the description and origin was used. Results were once again pretty good, with baseline point predictions were within 1.69 points of the actual rating, with peak performance of predictions within 1.06 points.</a:t>
            </a:r>
          </a:p>
          <a:p>
            <a:pPr marL="0" indent="0">
              <a:buNone/>
            </a:pPr>
            <a:endParaRPr lang="en-US" dirty="0"/>
          </a:p>
        </p:txBody>
      </p:sp>
    </p:spTree>
    <p:extLst>
      <p:ext uri="{BB962C8B-B14F-4D97-AF65-F5344CB8AC3E}">
        <p14:creationId xmlns:p14="http://schemas.microsoft.com/office/powerpoint/2010/main" val="34265949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1588E-BC83-A844-96AF-159CCD6302F8}"/>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2B9C8E8-2C3F-664B-A94B-E94E03B39043}"/>
              </a:ext>
            </a:extLst>
          </p:cNvPr>
          <p:cNvSpPr>
            <a:spLocks noGrp="1"/>
          </p:cNvSpPr>
          <p:nvPr>
            <p:ph idx="1"/>
          </p:nvPr>
        </p:nvSpPr>
        <p:spPr/>
        <p:txBody>
          <a:bodyPr>
            <a:normAutofit fontScale="62500" lnSpcReduction="20000"/>
          </a:bodyPr>
          <a:lstStyle/>
          <a:p>
            <a:r>
              <a:rPr lang="en-US" b="1" dirty="0"/>
              <a:t>Caveats and Obstacles:</a:t>
            </a:r>
          </a:p>
          <a:p>
            <a:r>
              <a:rPr lang="en-US" dirty="0"/>
              <a:t>The "points" ratings in this set are all between 80 and 100 points, so our models are only tailored to predict generally "good" wines.</a:t>
            </a:r>
          </a:p>
          <a:p>
            <a:r>
              <a:rPr lang="en-US" dirty="0"/>
              <a:t>In addition the ratings are all subjective, as are the individual descriptions by the sommeliers.</a:t>
            </a:r>
          </a:p>
          <a:p>
            <a:r>
              <a:rPr lang="en-US" dirty="0"/>
              <a:t>Due to the size of the </a:t>
            </a:r>
            <a:r>
              <a:rPr lang="en-US" dirty="0" err="1"/>
              <a:t>featureset</a:t>
            </a:r>
            <a:r>
              <a:rPr lang="en-US" dirty="0"/>
              <a:t> used to predict prices and point ratings, models took very long to run. Even after a 50% dimensionality reduction of the TF-IDF sparse matrix and 82% dimensionality reduction of the wine origin categorical data, the entire </a:t>
            </a:r>
            <a:r>
              <a:rPr lang="en-US" dirty="0" err="1"/>
              <a:t>featureset</a:t>
            </a:r>
            <a:r>
              <a:rPr lang="en-US" dirty="0"/>
              <a:t> was still very large (13603 x 83942, 1.0 GB memory usage).</a:t>
            </a:r>
          </a:p>
          <a:p>
            <a:r>
              <a:rPr lang="en-US" dirty="0"/>
              <a:t>Random Forests, the best performing models, took extremely long to fit and predict on training and test data. Due to this, comprehensive hyperparameter tuning was not a viable option, as running the model iteratively with different hyperparameters would take far too long. For this reason, Support Vector Machine and K-Nearest Neighbors regression models were not attempted as their runtimes would have been similar.</a:t>
            </a:r>
          </a:p>
          <a:p>
            <a:pPr lvl="1"/>
            <a:r>
              <a:rPr lang="en-US" dirty="0"/>
              <a:t>Random Forests were run with a couple hyperparameters, specifically looking at number of estimators (number of </a:t>
            </a:r>
            <a:r>
              <a:rPr lang="en-US" dirty="0" err="1"/>
              <a:t>descision</a:t>
            </a:r>
            <a:r>
              <a:rPr lang="en-US" dirty="0"/>
              <a:t> trees used in the forest models). Models were initially ran with 10 estimators, and a 100 estimator model was tried on </a:t>
            </a:r>
            <a:r>
              <a:rPr lang="en-US" dirty="0" err="1"/>
              <a:t>logprice</a:t>
            </a:r>
            <a:r>
              <a:rPr lang="en-US" dirty="0"/>
              <a:t>, resulting in a slight increase in performance with respect to RMSE, but 10-fold increase in runtime.</a:t>
            </a:r>
          </a:p>
        </p:txBody>
      </p:sp>
    </p:spTree>
    <p:extLst>
      <p:ext uri="{BB962C8B-B14F-4D97-AF65-F5344CB8AC3E}">
        <p14:creationId xmlns:p14="http://schemas.microsoft.com/office/powerpoint/2010/main" val="28320943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C5AC8-1F63-604D-8A87-462A20FAA9D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20972AFC-7457-E94C-A47B-7A798BD7A52D}"/>
              </a:ext>
            </a:extLst>
          </p:cNvPr>
          <p:cNvSpPr>
            <a:spLocks noGrp="1"/>
          </p:cNvSpPr>
          <p:nvPr>
            <p:ph idx="1"/>
          </p:nvPr>
        </p:nvSpPr>
        <p:spPr/>
        <p:txBody>
          <a:bodyPr/>
          <a:lstStyle/>
          <a:p>
            <a:r>
              <a:rPr lang="en-US" b="1" dirty="0"/>
              <a:t>Future Thoughts:</a:t>
            </a:r>
          </a:p>
          <a:p>
            <a:r>
              <a:rPr lang="en-US" dirty="0"/>
              <a:t>Further refinement of this modeling dataset could be merging it with geographical weather datasets, to predict the best climates for wines to grow.</a:t>
            </a:r>
          </a:p>
          <a:p>
            <a:r>
              <a:rPr lang="en-US" dirty="0"/>
              <a:t>The same data pipelining method could be applied to user-submitted information for other beverages, such as beer. </a:t>
            </a:r>
            <a:r>
              <a:rPr lang="en-US" dirty="0" err="1"/>
              <a:t>RateBeer</a:t>
            </a:r>
            <a:r>
              <a:rPr lang="en-US" dirty="0"/>
              <a:t>, </a:t>
            </a:r>
            <a:r>
              <a:rPr lang="en-US" dirty="0" err="1"/>
              <a:t>BeerAdvocate</a:t>
            </a:r>
            <a:r>
              <a:rPr lang="en-US" dirty="0"/>
              <a:t>, and Untappd are all beer review websites, with ratings for beers.</a:t>
            </a:r>
          </a:p>
          <a:p>
            <a:endParaRPr lang="en-US" dirty="0"/>
          </a:p>
        </p:txBody>
      </p:sp>
    </p:spTree>
    <p:extLst>
      <p:ext uri="{BB962C8B-B14F-4D97-AF65-F5344CB8AC3E}">
        <p14:creationId xmlns:p14="http://schemas.microsoft.com/office/powerpoint/2010/main" val="2082339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419DB-1144-BC45-8998-DE74E6AFC5F7}"/>
              </a:ext>
            </a:extLst>
          </p:cNvPr>
          <p:cNvSpPr>
            <a:spLocks noGrp="1"/>
          </p:cNvSpPr>
          <p:nvPr>
            <p:ph type="title"/>
          </p:nvPr>
        </p:nvSpPr>
        <p:spPr/>
        <p:txBody>
          <a:bodyPr/>
          <a:lstStyle/>
          <a:p>
            <a:r>
              <a:rPr lang="en-US" dirty="0"/>
              <a:t>Data Cleaning</a:t>
            </a:r>
          </a:p>
        </p:txBody>
      </p:sp>
      <p:sp>
        <p:nvSpPr>
          <p:cNvPr id="3" name="Content Placeholder 2">
            <a:extLst>
              <a:ext uri="{FF2B5EF4-FFF2-40B4-BE49-F238E27FC236}">
                <a16:creationId xmlns:a16="http://schemas.microsoft.com/office/drawing/2014/main" id="{4A02CA25-1B4F-6B42-BF63-153B50683189}"/>
              </a:ext>
            </a:extLst>
          </p:cNvPr>
          <p:cNvSpPr>
            <a:spLocks noGrp="1"/>
          </p:cNvSpPr>
          <p:nvPr>
            <p:ph idx="1"/>
          </p:nvPr>
        </p:nvSpPr>
        <p:spPr/>
        <p:txBody>
          <a:bodyPr/>
          <a:lstStyle/>
          <a:p>
            <a:r>
              <a:rPr lang="en-US" dirty="0"/>
              <a:t>Region_2 removed – due to mostly missing values</a:t>
            </a:r>
          </a:p>
          <a:p>
            <a:r>
              <a:rPr lang="en-US" dirty="0"/>
              <a:t>Duplicate entries were removed, searched by description</a:t>
            </a:r>
          </a:p>
          <a:p>
            <a:r>
              <a:rPr lang="en-US" dirty="0"/>
              <a:t>Null values removed</a:t>
            </a:r>
          </a:p>
        </p:txBody>
      </p:sp>
    </p:spTree>
    <p:extLst>
      <p:ext uri="{BB962C8B-B14F-4D97-AF65-F5344CB8AC3E}">
        <p14:creationId xmlns:p14="http://schemas.microsoft.com/office/powerpoint/2010/main" val="32679951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4E9CD-764D-5542-B40D-E33E9EB8BF81}"/>
              </a:ext>
            </a:extLst>
          </p:cNvPr>
          <p:cNvSpPr>
            <a:spLocks noGrp="1"/>
          </p:cNvSpPr>
          <p:nvPr>
            <p:ph type="title"/>
          </p:nvPr>
        </p:nvSpPr>
        <p:spPr/>
        <p:txBody>
          <a:bodyPr/>
          <a:lstStyle/>
          <a:p>
            <a:r>
              <a:rPr lang="en-US" dirty="0"/>
              <a:t>Dataset Information (post cleaning)</a:t>
            </a:r>
          </a:p>
        </p:txBody>
      </p:sp>
      <p:sp>
        <p:nvSpPr>
          <p:cNvPr id="3" name="Content Placeholder 2">
            <a:extLst>
              <a:ext uri="{FF2B5EF4-FFF2-40B4-BE49-F238E27FC236}">
                <a16:creationId xmlns:a16="http://schemas.microsoft.com/office/drawing/2014/main" id="{C8774F0C-31EF-7C42-9956-3BEA8EF88640}"/>
              </a:ext>
            </a:extLst>
          </p:cNvPr>
          <p:cNvSpPr>
            <a:spLocks noGrp="1"/>
          </p:cNvSpPr>
          <p:nvPr>
            <p:ph idx="1"/>
          </p:nvPr>
        </p:nvSpPr>
        <p:spPr/>
        <p:txBody>
          <a:bodyPr/>
          <a:lstStyle/>
          <a:p>
            <a:r>
              <a:rPr lang="en-US" dirty="0"/>
              <a:t>83,495 rows of data</a:t>
            </a:r>
          </a:p>
          <a:p>
            <a:r>
              <a:rPr lang="en-US" dirty="0"/>
              <a:t>41 different countries represented </a:t>
            </a:r>
          </a:p>
          <a:p>
            <a:r>
              <a:rPr lang="en-US" dirty="0"/>
              <a:t>352 provinces </a:t>
            </a:r>
          </a:p>
          <a:p>
            <a:r>
              <a:rPr lang="en-US" dirty="0"/>
              <a:t>947 regions </a:t>
            </a:r>
          </a:p>
          <a:p>
            <a:r>
              <a:rPr lang="en-US" dirty="0"/>
              <a:t>442 varieties of wine</a:t>
            </a:r>
          </a:p>
        </p:txBody>
      </p:sp>
    </p:spTree>
    <p:extLst>
      <p:ext uri="{BB962C8B-B14F-4D97-AF65-F5344CB8AC3E}">
        <p14:creationId xmlns:p14="http://schemas.microsoft.com/office/powerpoint/2010/main" val="3644125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8F97A-6930-B348-BAE4-480CFB797051}"/>
              </a:ext>
            </a:extLst>
          </p:cNvPr>
          <p:cNvSpPr>
            <a:spLocks noGrp="1"/>
          </p:cNvSpPr>
          <p:nvPr>
            <p:ph type="title"/>
          </p:nvPr>
        </p:nvSpPr>
        <p:spPr/>
        <p:txBody>
          <a:bodyPr/>
          <a:lstStyle/>
          <a:p>
            <a:r>
              <a:rPr lang="en-US" dirty="0"/>
              <a:t>Limitations of dataset</a:t>
            </a:r>
          </a:p>
        </p:txBody>
      </p:sp>
      <p:sp>
        <p:nvSpPr>
          <p:cNvPr id="3" name="Content Placeholder 2">
            <a:extLst>
              <a:ext uri="{FF2B5EF4-FFF2-40B4-BE49-F238E27FC236}">
                <a16:creationId xmlns:a16="http://schemas.microsoft.com/office/drawing/2014/main" id="{02E298E7-A098-7B43-B066-D11061D73B69}"/>
              </a:ext>
            </a:extLst>
          </p:cNvPr>
          <p:cNvSpPr>
            <a:spLocks noGrp="1"/>
          </p:cNvSpPr>
          <p:nvPr>
            <p:ph idx="1"/>
          </p:nvPr>
        </p:nvSpPr>
        <p:spPr/>
        <p:txBody>
          <a:bodyPr/>
          <a:lstStyle/>
          <a:p>
            <a:r>
              <a:rPr lang="en-US" dirty="0"/>
              <a:t>No variable for alcohol by volume. % ABV is also included on wine labels, so that information would be available to the intended users of these models. </a:t>
            </a:r>
          </a:p>
          <a:p>
            <a:r>
              <a:rPr lang="en-US" dirty="0"/>
              <a:t>Points ratings in this set are all between 80 and 100 points. </a:t>
            </a:r>
          </a:p>
          <a:p>
            <a:r>
              <a:rPr lang="en-US" dirty="0"/>
              <a:t>Wine reviews are all subjective, written by sommeliers (trained and knowledgeable wine professionals)</a:t>
            </a:r>
          </a:p>
        </p:txBody>
      </p:sp>
    </p:spTree>
    <p:extLst>
      <p:ext uri="{BB962C8B-B14F-4D97-AF65-F5344CB8AC3E}">
        <p14:creationId xmlns:p14="http://schemas.microsoft.com/office/powerpoint/2010/main" val="2608924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24" name="Picture 23">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6" name="Rectangle 25">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024C660-0662-A44B-B268-BC106C1A9E2D}"/>
              </a:ext>
            </a:extLst>
          </p:cNvPr>
          <p:cNvSpPr>
            <a:spLocks noGrp="1"/>
          </p:cNvSpPr>
          <p:nvPr>
            <p:ph type="title"/>
          </p:nvPr>
        </p:nvSpPr>
        <p:spPr>
          <a:xfrm>
            <a:off x="680321" y="753228"/>
            <a:ext cx="4136123" cy="1080938"/>
          </a:xfrm>
        </p:spPr>
        <p:txBody>
          <a:bodyPr>
            <a:normAutofit/>
          </a:bodyPr>
          <a:lstStyle/>
          <a:p>
            <a:r>
              <a:rPr lang="en-US" sz="2400">
                <a:solidFill>
                  <a:srgbClr val="FFFFFF"/>
                </a:solidFill>
              </a:rPr>
              <a:t>Exploring target variables: Points</a:t>
            </a:r>
          </a:p>
        </p:txBody>
      </p:sp>
      <p:pic>
        <p:nvPicPr>
          <p:cNvPr id="30" name="Picture 29">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A871E6BD-A00A-CA4D-873C-C4C40384F37E}"/>
              </a:ext>
            </a:extLst>
          </p:cNvPr>
          <p:cNvSpPr>
            <a:spLocks noGrp="1"/>
          </p:cNvSpPr>
          <p:nvPr>
            <p:ph idx="1"/>
          </p:nvPr>
        </p:nvSpPr>
        <p:spPr>
          <a:xfrm>
            <a:off x="680321" y="2336873"/>
            <a:ext cx="3656289" cy="3599316"/>
          </a:xfrm>
        </p:spPr>
        <p:txBody>
          <a:bodyPr>
            <a:normAutofit/>
          </a:bodyPr>
          <a:lstStyle/>
          <a:p>
            <a:r>
              <a:rPr lang="en-US" sz="1400">
                <a:solidFill>
                  <a:srgbClr val="FFFFFF"/>
                </a:solidFill>
              </a:rPr>
              <a:t>Mean points rating: 87.63</a:t>
            </a:r>
          </a:p>
          <a:p>
            <a:r>
              <a:rPr lang="en-US" sz="1400">
                <a:solidFill>
                  <a:srgbClr val="FFFFFF"/>
                </a:solidFill>
              </a:rPr>
              <a:t>Median rating: 87</a:t>
            </a:r>
          </a:p>
          <a:p>
            <a:r>
              <a:rPr lang="en-US" sz="1400">
                <a:solidFill>
                  <a:srgbClr val="FFFFFF"/>
                </a:solidFill>
              </a:rPr>
              <a:t>Range: 80- 100</a:t>
            </a:r>
          </a:p>
        </p:txBody>
      </p:sp>
      <p:sp useBgFill="1">
        <p:nvSpPr>
          <p:cNvPr id="32" name="Rectangle 31">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8755C0C-FC47-324A-A66B-53F383955F64}"/>
              </a:ext>
            </a:extLst>
          </p:cNvPr>
          <p:cNvPicPr>
            <a:picLocks noChangeAspect="1"/>
          </p:cNvPicPr>
          <p:nvPr/>
        </p:nvPicPr>
        <p:blipFill>
          <a:blip r:embed="rId4"/>
          <a:stretch>
            <a:fillRect/>
          </a:stretch>
        </p:blipFill>
        <p:spPr>
          <a:xfrm>
            <a:off x="5593085" y="2412335"/>
            <a:ext cx="5629268" cy="2026536"/>
          </a:xfrm>
          <a:prstGeom prst="rect">
            <a:avLst/>
          </a:prstGeom>
          <a:ln>
            <a:noFill/>
          </a:ln>
          <a:effectLst/>
        </p:spPr>
      </p:pic>
    </p:spTree>
    <p:extLst>
      <p:ext uri="{BB962C8B-B14F-4D97-AF65-F5344CB8AC3E}">
        <p14:creationId xmlns:p14="http://schemas.microsoft.com/office/powerpoint/2010/main" val="2212505549"/>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B3F9E774-F054-4892-8E69-C76B2C8545F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a:gradFill>
            <a:gsLst>
              <a:gs pos="0">
                <a:srgbClr val="F78925"/>
              </a:gs>
              <a:gs pos="50000">
                <a:srgbClr val="D54209"/>
              </a:gs>
              <a:gs pos="100000">
                <a:srgbClr val="8D0000"/>
              </a:gs>
            </a:gsLst>
            <a:lin ang="2520000" scaled="0"/>
          </a:gradFill>
        </p:spPr>
      </p:pic>
      <p:pic>
        <p:nvPicPr>
          <p:cNvPr id="29" name="Picture 28">
            <a:extLst>
              <a:ext uri="{FF2B5EF4-FFF2-40B4-BE49-F238E27FC236}">
                <a16:creationId xmlns:a16="http://schemas.microsoft.com/office/drawing/2014/main" id="{BEF6A099-2A38-4C66-88FF-FDBCB564E5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1" name="Rectangle 30">
            <a:extLst>
              <a:ext uri="{FF2B5EF4-FFF2-40B4-BE49-F238E27FC236}">
                <a16:creationId xmlns:a16="http://schemas.microsoft.com/office/drawing/2014/main" id="{D0D98427-7B26-46E2-93FE-CB8CD38542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B15A4233-F980-4EF6-B2C0-D7C63E752A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rgbClr val="0D0D0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10083C1-3381-8944-A500-953E17B9DAA4}"/>
              </a:ext>
            </a:extLst>
          </p:cNvPr>
          <p:cNvSpPr>
            <a:spLocks noGrp="1"/>
          </p:cNvSpPr>
          <p:nvPr>
            <p:ph type="title"/>
          </p:nvPr>
        </p:nvSpPr>
        <p:spPr>
          <a:xfrm>
            <a:off x="680321" y="753228"/>
            <a:ext cx="4136123" cy="1080938"/>
          </a:xfrm>
        </p:spPr>
        <p:txBody>
          <a:bodyPr>
            <a:normAutofit/>
          </a:bodyPr>
          <a:lstStyle/>
          <a:p>
            <a:r>
              <a:rPr lang="en-US" sz="2400">
                <a:solidFill>
                  <a:srgbClr val="FFFFFF"/>
                </a:solidFill>
              </a:rPr>
              <a:t>Exploring target variables: Price</a:t>
            </a:r>
            <a:endParaRPr lang="en-US" sz="2400" dirty="0">
              <a:solidFill>
                <a:srgbClr val="FFFFFF"/>
              </a:solidFill>
            </a:endParaRPr>
          </a:p>
        </p:txBody>
      </p:sp>
      <p:pic>
        <p:nvPicPr>
          <p:cNvPr id="35" name="Picture 34">
            <a:extLst>
              <a:ext uri="{FF2B5EF4-FFF2-40B4-BE49-F238E27FC236}">
                <a16:creationId xmlns:a16="http://schemas.microsoft.com/office/drawing/2014/main" id="{3B7E3E62-AACE-4D18-93B3-B4C452E287C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9" name="Content Placeholder 8">
            <a:extLst>
              <a:ext uri="{FF2B5EF4-FFF2-40B4-BE49-F238E27FC236}">
                <a16:creationId xmlns:a16="http://schemas.microsoft.com/office/drawing/2014/main" id="{E3670FAF-9767-4E03-A26F-47990AA6DCBC}"/>
              </a:ext>
            </a:extLst>
          </p:cNvPr>
          <p:cNvSpPr>
            <a:spLocks noGrp="1"/>
          </p:cNvSpPr>
          <p:nvPr>
            <p:ph idx="1"/>
          </p:nvPr>
        </p:nvSpPr>
        <p:spPr>
          <a:xfrm>
            <a:off x="680321" y="2336873"/>
            <a:ext cx="3656289" cy="3599316"/>
          </a:xfrm>
        </p:spPr>
        <p:txBody>
          <a:bodyPr>
            <a:normAutofit/>
          </a:bodyPr>
          <a:lstStyle/>
          <a:p>
            <a:r>
              <a:rPr lang="en-US" sz="1400" dirty="0">
                <a:solidFill>
                  <a:srgbClr val="FFFFFF"/>
                </a:solidFill>
              </a:rPr>
              <a:t>Mean price = $32.06</a:t>
            </a:r>
          </a:p>
          <a:p>
            <a:r>
              <a:rPr lang="en-US" sz="1400" dirty="0">
                <a:solidFill>
                  <a:srgbClr val="FFFFFF"/>
                </a:solidFill>
              </a:rPr>
              <a:t>Median price = $24</a:t>
            </a:r>
          </a:p>
          <a:p>
            <a:r>
              <a:rPr lang="en-US" sz="1400" dirty="0">
                <a:solidFill>
                  <a:srgbClr val="FFFFFF"/>
                </a:solidFill>
              </a:rPr>
              <a:t>Cheapest wine: $4</a:t>
            </a:r>
          </a:p>
          <a:p>
            <a:r>
              <a:rPr lang="en-US" sz="1400" dirty="0">
                <a:solidFill>
                  <a:srgbClr val="FFFFFF"/>
                </a:solidFill>
              </a:rPr>
              <a:t>Most expensive wine: $1400</a:t>
            </a:r>
          </a:p>
          <a:p>
            <a:pPr lvl="1"/>
            <a:r>
              <a:rPr lang="en-US" sz="1000" dirty="0">
                <a:solidFill>
                  <a:srgbClr val="FFFFFF"/>
                </a:solidFill>
              </a:rPr>
              <a:t>This is an outlier, will be removed</a:t>
            </a:r>
          </a:p>
          <a:p>
            <a:pPr lvl="1"/>
            <a:r>
              <a:rPr lang="en-US" sz="1000" dirty="0">
                <a:solidFill>
                  <a:srgbClr val="FFFFFF"/>
                </a:solidFill>
              </a:rPr>
              <a:t>Dataset relegated to wines under $1000</a:t>
            </a:r>
            <a:br>
              <a:rPr lang="en-US" sz="1000" dirty="0">
                <a:solidFill>
                  <a:srgbClr val="FFFFFF"/>
                </a:solidFill>
              </a:rPr>
            </a:br>
            <a:endParaRPr lang="en-US" sz="1000" dirty="0">
              <a:solidFill>
                <a:srgbClr val="FFFFFF"/>
              </a:solidFill>
            </a:endParaRPr>
          </a:p>
          <a:p>
            <a:endParaRPr lang="en-US" sz="1400" dirty="0">
              <a:solidFill>
                <a:srgbClr val="FFFFFF"/>
              </a:solidFill>
            </a:endParaRPr>
          </a:p>
        </p:txBody>
      </p:sp>
      <p:sp useBgFill="1">
        <p:nvSpPr>
          <p:cNvPr id="37" name="Rectangle 36">
            <a:extLst>
              <a:ext uri="{FF2B5EF4-FFF2-40B4-BE49-F238E27FC236}">
                <a16:creationId xmlns:a16="http://schemas.microsoft.com/office/drawing/2014/main" id="{421B5709-714B-4EA8-8C75-C105D9B4D5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6090" y="642795"/>
            <a:ext cx="6272654" cy="5575126"/>
          </a:xfrm>
          <a:prstGeom prst="rect">
            <a:avLst/>
          </a:prstGeom>
          <a:ln>
            <a:noFill/>
          </a:ln>
          <a:effectLst>
            <a:outerShdw blurRad="76200" dist="63500" dir="5040000" algn="t" rotWithShape="0">
              <a:prstClr val="black">
                <a:alpha val="4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lose up of a logo&#10;&#10;Description automatically generated">
            <a:extLst>
              <a:ext uri="{FF2B5EF4-FFF2-40B4-BE49-F238E27FC236}">
                <a16:creationId xmlns:a16="http://schemas.microsoft.com/office/drawing/2014/main" id="{9E846344-7689-6E4C-BF73-F0B8B38735A7}"/>
              </a:ext>
            </a:extLst>
          </p:cNvPr>
          <p:cNvPicPr>
            <a:picLocks noChangeAspect="1"/>
          </p:cNvPicPr>
          <p:nvPr/>
        </p:nvPicPr>
        <p:blipFill>
          <a:blip r:embed="rId4"/>
          <a:stretch>
            <a:fillRect/>
          </a:stretch>
        </p:blipFill>
        <p:spPr>
          <a:xfrm>
            <a:off x="5480711" y="1346748"/>
            <a:ext cx="5629268" cy="1646560"/>
          </a:xfrm>
          <a:prstGeom prst="rect">
            <a:avLst/>
          </a:prstGeom>
          <a:ln>
            <a:noFill/>
          </a:ln>
          <a:effectLst/>
        </p:spPr>
      </p:pic>
      <p:pic>
        <p:nvPicPr>
          <p:cNvPr id="10" name="Picture 9">
            <a:extLst>
              <a:ext uri="{FF2B5EF4-FFF2-40B4-BE49-F238E27FC236}">
                <a16:creationId xmlns:a16="http://schemas.microsoft.com/office/drawing/2014/main" id="{B327FF85-E00E-0843-8E85-1DA08F342B1B}"/>
              </a:ext>
            </a:extLst>
          </p:cNvPr>
          <p:cNvPicPr>
            <a:picLocks noChangeAspect="1"/>
          </p:cNvPicPr>
          <p:nvPr/>
        </p:nvPicPr>
        <p:blipFill>
          <a:blip r:embed="rId5"/>
          <a:stretch>
            <a:fillRect/>
          </a:stretch>
        </p:blipFill>
        <p:spPr>
          <a:xfrm>
            <a:off x="5730259" y="3697261"/>
            <a:ext cx="5379720" cy="1666621"/>
          </a:xfrm>
          <a:prstGeom prst="rect">
            <a:avLst/>
          </a:prstGeom>
        </p:spPr>
      </p:pic>
    </p:spTree>
    <p:extLst>
      <p:ext uri="{BB962C8B-B14F-4D97-AF65-F5344CB8AC3E}">
        <p14:creationId xmlns:p14="http://schemas.microsoft.com/office/powerpoint/2010/main" val="625856418"/>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otalTime>8</TotalTime>
  <Words>2787</Words>
  <Application>Microsoft Macintosh PowerPoint</Application>
  <PresentationFormat>Widescreen</PresentationFormat>
  <Paragraphs>308</Paragraphs>
  <Slides>49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49</vt:i4>
      </vt:variant>
    </vt:vector>
  </HeadingPairs>
  <TitlesOfParts>
    <vt:vector size="53" baseType="lpstr">
      <vt:lpstr>Arial</vt:lpstr>
      <vt:lpstr>Helvetica Neue</vt:lpstr>
      <vt:lpstr>Trebuchet MS</vt:lpstr>
      <vt:lpstr>Berlin</vt:lpstr>
      <vt:lpstr>Wine Price &amp; Rating Prediction</vt:lpstr>
      <vt:lpstr>Dataset Overview</vt:lpstr>
      <vt:lpstr>Process Outline</vt:lpstr>
      <vt:lpstr>Dataset Information</vt:lpstr>
      <vt:lpstr>Data Cleaning</vt:lpstr>
      <vt:lpstr>Dataset Information (post cleaning)</vt:lpstr>
      <vt:lpstr>Limitations of dataset</vt:lpstr>
      <vt:lpstr>Exploring target variables: Points</vt:lpstr>
      <vt:lpstr>Exploring target variables: Price</vt:lpstr>
      <vt:lpstr>Target variable relationship</vt:lpstr>
      <vt:lpstr>Target variable relationship</vt:lpstr>
      <vt:lpstr>Variable exploration: Country</vt:lpstr>
      <vt:lpstr>Who makes the best wine?</vt:lpstr>
      <vt:lpstr>Who makes the most expensive wine?</vt:lpstr>
      <vt:lpstr>Variable exploration: Province (rating)</vt:lpstr>
      <vt:lpstr>Variable exploration: Province (price)</vt:lpstr>
      <vt:lpstr>Variable exploration: Variety </vt:lpstr>
      <vt:lpstr>Variable exploration: Variety (points)</vt:lpstr>
      <vt:lpstr>Variable exploration: Variety (price)</vt:lpstr>
      <vt:lpstr>Variable exploration: Description</vt:lpstr>
      <vt:lpstr>PowerPoint Presentation</vt:lpstr>
      <vt:lpstr>Feature Engineering: Origin</vt:lpstr>
      <vt:lpstr>Feature Engineering: Description length</vt:lpstr>
      <vt:lpstr>Feature Engineering: Description length</vt:lpstr>
      <vt:lpstr>Feature Engineering: Wine descriptions</vt:lpstr>
      <vt:lpstr>Analyzing Wine Descriptions</vt:lpstr>
      <vt:lpstr>PowerPoint Presentation</vt:lpstr>
      <vt:lpstr>Dimensionality reduction  (TF-IDF)</vt:lpstr>
      <vt:lpstr>Dimensionality Reduction of Description TF-IDF matrix</vt:lpstr>
      <vt:lpstr>Feature Engineering: Origin and Variety</vt:lpstr>
      <vt:lpstr>Dimensionality Reduction: Origin and Variety</vt:lpstr>
      <vt:lpstr>PowerPoint Presentation</vt:lpstr>
      <vt:lpstr>Target: Price</vt:lpstr>
      <vt:lpstr>Ordinary Least Squares Regression: Price</vt:lpstr>
      <vt:lpstr>LASSO L1 Linear Regression: Price</vt:lpstr>
      <vt:lpstr>Ridge L2 Linear Regression: Price</vt:lpstr>
      <vt:lpstr>Random Forest Regression: Price</vt:lpstr>
      <vt:lpstr>XGBoost Regression: Price</vt:lpstr>
      <vt:lpstr>Price (logprice) Regression results</vt:lpstr>
      <vt:lpstr>Points Regression</vt:lpstr>
      <vt:lpstr>OLS: Points</vt:lpstr>
      <vt:lpstr>LASSO L1 Regression: Points</vt:lpstr>
      <vt:lpstr>Ridge L2 Regression: Points</vt:lpstr>
      <vt:lpstr>Random Forest Regression: Points</vt:lpstr>
      <vt:lpstr>XGBoost Regression: Points</vt:lpstr>
      <vt:lpstr>Points Regression results</vt:lpstr>
      <vt:lpstr>Conclusions</vt:lpstr>
      <vt:lpstr>Conclusions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Wine Price &amp; Rating Prediction</dc:title>
  <dc:creator>Prashant Bhagavatula</dc:creator>
  <cp:lastModifiedBy>Prashant Bhagavatula</cp:lastModifiedBy>
  <cp:revision>6</cp:revision>
  <dcterms:created xsi:type="dcterms:W3CDTF">2019-07-26T18:41:44Z</dcterms:created>
  <dcterms:modified xsi:type="dcterms:W3CDTF">2019-07-26T18:49:48Z</dcterms:modified>
</cp:coreProperties>
</file>